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338" r:id="rId5"/>
    <p:sldId id="339" r:id="rId6"/>
    <p:sldId id="340" r:id="rId7"/>
    <p:sldId id="341" r:id="rId8"/>
    <p:sldId id="348" r:id="rId9"/>
    <p:sldId id="342" r:id="rId10"/>
    <p:sldId id="343" r:id="rId11"/>
    <p:sldId id="344" r:id="rId12"/>
    <p:sldId id="345" r:id="rId13"/>
    <p:sldId id="346" r:id="rId14"/>
    <p:sldId id="347" r:id="rId15"/>
    <p:sldId id="349" r:id="rId16"/>
    <p:sldId id="353" r:id="rId17"/>
    <p:sldId id="259" r:id="rId18"/>
    <p:sldId id="260" r:id="rId19"/>
    <p:sldId id="351" r:id="rId20"/>
    <p:sldId id="261" r:id="rId21"/>
    <p:sldId id="350" r:id="rId22"/>
    <p:sldId id="262" r:id="rId23"/>
    <p:sldId id="263" r:id="rId24"/>
    <p:sldId id="264" r:id="rId25"/>
    <p:sldId id="265" r:id="rId26"/>
    <p:sldId id="266" r:id="rId27"/>
    <p:sldId id="309" r:id="rId28"/>
    <p:sldId id="310" r:id="rId29"/>
    <p:sldId id="311" r:id="rId30"/>
    <p:sldId id="279" r:id="rId31"/>
    <p:sldId id="314" r:id="rId32"/>
    <p:sldId id="315" r:id="rId33"/>
    <p:sldId id="336" r:id="rId34"/>
    <p:sldId id="280" r:id="rId35"/>
    <p:sldId id="352" r:id="rId36"/>
    <p:sldId id="337" r:id="rId37"/>
    <p:sldId id="354"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62" d="100"/>
          <a:sy n="62" d="100"/>
        </p:scale>
        <p:origin x="62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10.jpg>
</file>

<file path=ppt/media/image11.jpg>
</file>

<file path=ppt/media/image12.png>
</file>

<file path=ppt/media/image13.png>
</file>

<file path=ppt/media/image14.png>
</file>

<file path=ppt/media/image15.png>
</file>

<file path=ppt/media/image16.JPG>
</file>

<file path=ppt/media/image17.jpeg>
</file>

<file path=ppt/media/image18.png>
</file>

<file path=ppt/media/image2.jpg>
</file>

<file path=ppt/media/image3.pn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10/11/2020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10/11/2020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10/11/2020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12800" y="274638"/>
            <a:ext cx="10566400" cy="1143000"/>
          </a:xfrm>
        </p:spPr>
        <p:txBody>
          <a:body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6CB03EA0-2F37-4F62-93D1-61BCD1BEDED7}" type="datetimeFigureOut">
              <a:rPr lang="en-US" smtClean="0"/>
              <a:t>10/11/2020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ECBC2B-047C-4DA3-A87D-9C137F3EDB9B}" type="slidenum">
              <a:rPr lang="en-US" smtClean="0"/>
              <a:t>‹#›</a:t>
            </a:fld>
            <a:endParaRPr lang="en-US"/>
          </a:p>
        </p:txBody>
      </p:sp>
      <p:sp>
        <p:nvSpPr>
          <p:cNvPr id="8" name="Content Placeholder 7"/>
          <p:cNvSpPr>
            <a:spLocks noGrp="1"/>
          </p:cNvSpPr>
          <p:nvPr>
            <p:ph sz="quarter" idx="13"/>
          </p:nvPr>
        </p:nvSpPr>
        <p:spPr>
          <a:xfrm>
            <a:off x="812800" y="1600200"/>
            <a:ext cx="105664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49435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10/11/2020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10/11/2020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10/11/2020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10/11/2020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10/11/2020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10/11/2020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10/11/2020</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10/11/2020</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10/11/2020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techstagram.com/2013/02/22/google-data-centers/" TargetMode="External"/><Relationship Id="rId7" Type="http://schemas.openxmlformats.org/officeDocument/2006/relationships/hyperlink" Target="https://creativecommons.org/licenses/by/3.0/" TargetMode="External"/><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hyperlink" Target="http://dhinchakdev.blogspot.com/2015/01/how-to-create-wifi-hotspot-using.html" TargetMode="External"/><Relationship Id="rId5" Type="http://schemas.openxmlformats.org/officeDocument/2006/relationships/image" Target="../media/image11.jpg"/><Relationship Id="rId4" Type="http://schemas.openxmlformats.org/officeDocument/2006/relationships/hyperlink" Target="https://creativecommons.org/licenses/by-nc-nd/3.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www.thaigoodview.com/node/161284" TargetMode="External"/><Relationship Id="rId7" Type="http://schemas.openxmlformats.org/officeDocument/2006/relationships/hyperlink" Target="https://creativecommons.org/licenses/by-sa/3.0/" TargetMode="Externa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hyperlink" Target="https://en.wikipedia.org/wiki/Computer_terminal#Dumb_terminals" TargetMode="External"/><Relationship Id="rId5" Type="http://schemas.openxmlformats.org/officeDocument/2006/relationships/image" Target="../media/image2.jpg"/><Relationship Id="rId4" Type="http://schemas.openxmlformats.org/officeDocument/2006/relationships/hyperlink" Target="https://creativecommons.org/licenses/by-nc-sa/3.0/"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7" Type="http://schemas.openxmlformats.org/officeDocument/2006/relationships/hyperlink" Target="https://creativecommons.org/licenses/by-nc/3.0/" TargetMode="Externa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hyperlink" Target="http://pngimg.com/download/43024" TargetMode="External"/><Relationship Id="rId5" Type="http://schemas.openxmlformats.org/officeDocument/2006/relationships/image" Target="../media/image13.png"/><Relationship Id="rId4" Type="http://schemas.openxmlformats.org/officeDocument/2006/relationships/hyperlink" Target="https://creativecommons.org/licenses/by-sa/3.0/"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pngimg.com/download/5931" TargetMode="External"/><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pngimg.com/download/5931" TargetMode="Externa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5.png"/><Relationship Id="rId4" Type="http://schemas.openxmlformats.org/officeDocument/2006/relationships/hyperlink" Target="https://creativecommons.org/licenses/by-nc/3.0/"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5.png"/><Relationship Id="rId4" Type="http://schemas.openxmlformats.org/officeDocument/2006/relationships/hyperlink" Target="https://creativecommons.org/licenses/by-sa/3.0/"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it.wikipedia.org/wiki/Bastion_host" TargetMode="Externa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hyperlink" Target="http://pngimg.com/download/18360" TargetMode="External"/><Relationship Id="rId5" Type="http://schemas.openxmlformats.org/officeDocument/2006/relationships/image" Target="../media/image15.png"/><Relationship Id="rId4" Type="http://schemas.openxmlformats.org/officeDocument/2006/relationships/hyperlink" Target="https://creativecommons.org/licenses/by-sa/3.0/"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hyperlink" Target="http://pngimg.com/download/7704"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pngimg.com/download/7704" TargetMode="External"/><Relationship Id="rId7" Type="http://schemas.openxmlformats.org/officeDocument/2006/relationships/image" Target="../media/image6.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hyperlink" Target="https://creativecommons.org/licenses/by-nc/3.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30348-5F56-46F6-88A6-629678FC6D39}"/>
              </a:ext>
            </a:extLst>
          </p:cNvPr>
          <p:cNvSpPr>
            <a:spLocks noGrp="1"/>
          </p:cNvSpPr>
          <p:nvPr>
            <p:ph type="ctrTitle"/>
          </p:nvPr>
        </p:nvSpPr>
        <p:spPr/>
        <p:txBody>
          <a:bodyPr/>
          <a:lstStyle/>
          <a:p>
            <a:r>
              <a:rPr lang="en-US" dirty="0"/>
              <a:t>Networking Review</a:t>
            </a:r>
          </a:p>
        </p:txBody>
      </p:sp>
      <p:sp>
        <p:nvSpPr>
          <p:cNvPr id="3" name="Subtitle 2">
            <a:extLst>
              <a:ext uri="{FF2B5EF4-FFF2-40B4-BE49-F238E27FC236}">
                <a16:creationId xmlns:a16="http://schemas.microsoft.com/office/drawing/2014/main" id="{7038BB41-514D-415A-B20C-6553EDB8B1A3}"/>
              </a:ext>
            </a:extLst>
          </p:cNvPr>
          <p:cNvSpPr>
            <a:spLocks noGrp="1"/>
          </p:cNvSpPr>
          <p:nvPr>
            <p:ph type="subTitle" idx="1"/>
          </p:nvPr>
        </p:nvSpPr>
        <p:spPr/>
        <p:txBody>
          <a:bodyPr>
            <a:normAutofit lnSpcReduction="10000"/>
          </a:bodyPr>
          <a:lstStyle/>
          <a:p>
            <a:r>
              <a:rPr lang="en-US" dirty="0"/>
              <a:t>LAW 379</a:t>
            </a:r>
          </a:p>
          <a:p>
            <a:r>
              <a:rPr lang="en-US" dirty="0"/>
              <a:t>Spring 2020</a:t>
            </a:r>
          </a:p>
          <a:p>
            <a:r>
              <a:rPr lang="en-US" b="1" dirty="0"/>
              <a:t>Dr. Seth James Nielson</a:t>
            </a:r>
          </a:p>
        </p:txBody>
      </p:sp>
    </p:spTree>
    <p:extLst>
      <p:ext uri="{BB962C8B-B14F-4D97-AF65-F5344CB8AC3E}">
        <p14:creationId xmlns:p14="http://schemas.microsoft.com/office/powerpoint/2010/main" val="2401036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DAE6-0302-492C-9E44-58DAF8A96852}"/>
              </a:ext>
            </a:extLst>
          </p:cNvPr>
          <p:cNvSpPr>
            <a:spLocks noGrp="1"/>
          </p:cNvSpPr>
          <p:nvPr>
            <p:ph type="title"/>
          </p:nvPr>
        </p:nvSpPr>
        <p:spPr/>
        <p:txBody>
          <a:bodyPr/>
          <a:lstStyle/>
          <a:p>
            <a:r>
              <a:rPr lang="en-US" dirty="0"/>
              <a:t>Processors and Binary</a:t>
            </a:r>
          </a:p>
        </p:txBody>
      </p:sp>
      <p:pic>
        <p:nvPicPr>
          <p:cNvPr id="5" name="Picture 2" descr="FA80486SXSF33">
            <a:extLst>
              <a:ext uri="{FF2B5EF4-FFF2-40B4-BE49-F238E27FC236}">
                <a16:creationId xmlns:a16="http://schemas.microsoft.com/office/drawing/2014/main" id="{C14EC9F4-854B-4A02-A49E-A99213D71B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8012" y="2820215"/>
            <a:ext cx="2460579" cy="246057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9">
            <a:extLst>
              <a:ext uri="{FF2B5EF4-FFF2-40B4-BE49-F238E27FC236}">
                <a16:creationId xmlns:a16="http://schemas.microsoft.com/office/drawing/2014/main" id="{9884848E-A020-47A4-8E4E-F0BE55CCB9CE}"/>
              </a:ext>
            </a:extLst>
          </p:cNvPr>
          <p:cNvGraphicFramePr>
            <a:graphicFrameLocks noGrp="1"/>
          </p:cNvGraphicFramePr>
          <p:nvPr>
            <p:extLst>
              <p:ext uri="{D42A27DB-BD31-4B8C-83A1-F6EECF244321}">
                <p14:modId xmlns:p14="http://schemas.microsoft.com/office/powerpoint/2010/main" val="4272579463"/>
              </p:ext>
            </p:extLst>
          </p:nvPr>
        </p:nvGraphicFramePr>
        <p:xfrm>
          <a:off x="3614220" y="5810511"/>
          <a:ext cx="8128000" cy="370840"/>
        </p:xfrm>
        <a:graphic>
          <a:graphicData uri="http://schemas.openxmlformats.org/drawingml/2006/table">
            <a:tbl>
              <a:tblPr firstRow="1" bandRow="1">
                <a:tableStyleId>{5C22544A-7EE6-4342-B048-85BDC9FD1C3A}</a:tableStyleId>
              </a:tblPr>
              <a:tblGrid>
                <a:gridCol w="254000">
                  <a:extLst>
                    <a:ext uri="{9D8B030D-6E8A-4147-A177-3AD203B41FA5}">
                      <a16:colId xmlns:a16="http://schemas.microsoft.com/office/drawing/2014/main" val="3098958803"/>
                    </a:ext>
                  </a:extLst>
                </a:gridCol>
                <a:gridCol w="254000">
                  <a:extLst>
                    <a:ext uri="{9D8B030D-6E8A-4147-A177-3AD203B41FA5}">
                      <a16:colId xmlns:a16="http://schemas.microsoft.com/office/drawing/2014/main" val="2354765425"/>
                    </a:ext>
                  </a:extLst>
                </a:gridCol>
                <a:gridCol w="254000">
                  <a:extLst>
                    <a:ext uri="{9D8B030D-6E8A-4147-A177-3AD203B41FA5}">
                      <a16:colId xmlns:a16="http://schemas.microsoft.com/office/drawing/2014/main" val="803976873"/>
                    </a:ext>
                  </a:extLst>
                </a:gridCol>
                <a:gridCol w="254000">
                  <a:extLst>
                    <a:ext uri="{9D8B030D-6E8A-4147-A177-3AD203B41FA5}">
                      <a16:colId xmlns:a16="http://schemas.microsoft.com/office/drawing/2014/main" val="1114124081"/>
                    </a:ext>
                  </a:extLst>
                </a:gridCol>
                <a:gridCol w="254000">
                  <a:extLst>
                    <a:ext uri="{9D8B030D-6E8A-4147-A177-3AD203B41FA5}">
                      <a16:colId xmlns:a16="http://schemas.microsoft.com/office/drawing/2014/main" val="3623216665"/>
                    </a:ext>
                  </a:extLst>
                </a:gridCol>
                <a:gridCol w="254000">
                  <a:extLst>
                    <a:ext uri="{9D8B030D-6E8A-4147-A177-3AD203B41FA5}">
                      <a16:colId xmlns:a16="http://schemas.microsoft.com/office/drawing/2014/main" val="1609985577"/>
                    </a:ext>
                  </a:extLst>
                </a:gridCol>
                <a:gridCol w="254000">
                  <a:extLst>
                    <a:ext uri="{9D8B030D-6E8A-4147-A177-3AD203B41FA5}">
                      <a16:colId xmlns:a16="http://schemas.microsoft.com/office/drawing/2014/main" val="1280333306"/>
                    </a:ext>
                  </a:extLst>
                </a:gridCol>
                <a:gridCol w="254000">
                  <a:extLst>
                    <a:ext uri="{9D8B030D-6E8A-4147-A177-3AD203B41FA5}">
                      <a16:colId xmlns:a16="http://schemas.microsoft.com/office/drawing/2014/main" val="714419763"/>
                    </a:ext>
                  </a:extLst>
                </a:gridCol>
                <a:gridCol w="254000">
                  <a:extLst>
                    <a:ext uri="{9D8B030D-6E8A-4147-A177-3AD203B41FA5}">
                      <a16:colId xmlns:a16="http://schemas.microsoft.com/office/drawing/2014/main" val="843561876"/>
                    </a:ext>
                  </a:extLst>
                </a:gridCol>
                <a:gridCol w="254000">
                  <a:extLst>
                    <a:ext uri="{9D8B030D-6E8A-4147-A177-3AD203B41FA5}">
                      <a16:colId xmlns:a16="http://schemas.microsoft.com/office/drawing/2014/main" val="2874764475"/>
                    </a:ext>
                  </a:extLst>
                </a:gridCol>
                <a:gridCol w="254000">
                  <a:extLst>
                    <a:ext uri="{9D8B030D-6E8A-4147-A177-3AD203B41FA5}">
                      <a16:colId xmlns:a16="http://schemas.microsoft.com/office/drawing/2014/main" val="3298153065"/>
                    </a:ext>
                  </a:extLst>
                </a:gridCol>
                <a:gridCol w="254000">
                  <a:extLst>
                    <a:ext uri="{9D8B030D-6E8A-4147-A177-3AD203B41FA5}">
                      <a16:colId xmlns:a16="http://schemas.microsoft.com/office/drawing/2014/main" val="475129079"/>
                    </a:ext>
                  </a:extLst>
                </a:gridCol>
                <a:gridCol w="254000">
                  <a:extLst>
                    <a:ext uri="{9D8B030D-6E8A-4147-A177-3AD203B41FA5}">
                      <a16:colId xmlns:a16="http://schemas.microsoft.com/office/drawing/2014/main" val="4106299943"/>
                    </a:ext>
                  </a:extLst>
                </a:gridCol>
                <a:gridCol w="254000">
                  <a:extLst>
                    <a:ext uri="{9D8B030D-6E8A-4147-A177-3AD203B41FA5}">
                      <a16:colId xmlns:a16="http://schemas.microsoft.com/office/drawing/2014/main" val="3512529600"/>
                    </a:ext>
                  </a:extLst>
                </a:gridCol>
                <a:gridCol w="254000">
                  <a:extLst>
                    <a:ext uri="{9D8B030D-6E8A-4147-A177-3AD203B41FA5}">
                      <a16:colId xmlns:a16="http://schemas.microsoft.com/office/drawing/2014/main" val="2612625453"/>
                    </a:ext>
                  </a:extLst>
                </a:gridCol>
                <a:gridCol w="254000">
                  <a:extLst>
                    <a:ext uri="{9D8B030D-6E8A-4147-A177-3AD203B41FA5}">
                      <a16:colId xmlns:a16="http://schemas.microsoft.com/office/drawing/2014/main" val="1591055754"/>
                    </a:ext>
                  </a:extLst>
                </a:gridCol>
                <a:gridCol w="254000">
                  <a:extLst>
                    <a:ext uri="{9D8B030D-6E8A-4147-A177-3AD203B41FA5}">
                      <a16:colId xmlns:a16="http://schemas.microsoft.com/office/drawing/2014/main" val="4225485406"/>
                    </a:ext>
                  </a:extLst>
                </a:gridCol>
                <a:gridCol w="254000">
                  <a:extLst>
                    <a:ext uri="{9D8B030D-6E8A-4147-A177-3AD203B41FA5}">
                      <a16:colId xmlns:a16="http://schemas.microsoft.com/office/drawing/2014/main" val="3486107950"/>
                    </a:ext>
                  </a:extLst>
                </a:gridCol>
                <a:gridCol w="254000">
                  <a:extLst>
                    <a:ext uri="{9D8B030D-6E8A-4147-A177-3AD203B41FA5}">
                      <a16:colId xmlns:a16="http://schemas.microsoft.com/office/drawing/2014/main" val="2011840328"/>
                    </a:ext>
                  </a:extLst>
                </a:gridCol>
                <a:gridCol w="254000">
                  <a:extLst>
                    <a:ext uri="{9D8B030D-6E8A-4147-A177-3AD203B41FA5}">
                      <a16:colId xmlns:a16="http://schemas.microsoft.com/office/drawing/2014/main" val="979705328"/>
                    </a:ext>
                  </a:extLst>
                </a:gridCol>
                <a:gridCol w="254000">
                  <a:extLst>
                    <a:ext uri="{9D8B030D-6E8A-4147-A177-3AD203B41FA5}">
                      <a16:colId xmlns:a16="http://schemas.microsoft.com/office/drawing/2014/main" val="1815008107"/>
                    </a:ext>
                  </a:extLst>
                </a:gridCol>
                <a:gridCol w="254000">
                  <a:extLst>
                    <a:ext uri="{9D8B030D-6E8A-4147-A177-3AD203B41FA5}">
                      <a16:colId xmlns:a16="http://schemas.microsoft.com/office/drawing/2014/main" val="2894478326"/>
                    </a:ext>
                  </a:extLst>
                </a:gridCol>
                <a:gridCol w="254000">
                  <a:extLst>
                    <a:ext uri="{9D8B030D-6E8A-4147-A177-3AD203B41FA5}">
                      <a16:colId xmlns:a16="http://schemas.microsoft.com/office/drawing/2014/main" val="460695188"/>
                    </a:ext>
                  </a:extLst>
                </a:gridCol>
                <a:gridCol w="254000">
                  <a:extLst>
                    <a:ext uri="{9D8B030D-6E8A-4147-A177-3AD203B41FA5}">
                      <a16:colId xmlns:a16="http://schemas.microsoft.com/office/drawing/2014/main" val="1472791061"/>
                    </a:ext>
                  </a:extLst>
                </a:gridCol>
                <a:gridCol w="254000">
                  <a:extLst>
                    <a:ext uri="{9D8B030D-6E8A-4147-A177-3AD203B41FA5}">
                      <a16:colId xmlns:a16="http://schemas.microsoft.com/office/drawing/2014/main" val="1530561889"/>
                    </a:ext>
                  </a:extLst>
                </a:gridCol>
                <a:gridCol w="254000">
                  <a:extLst>
                    <a:ext uri="{9D8B030D-6E8A-4147-A177-3AD203B41FA5}">
                      <a16:colId xmlns:a16="http://schemas.microsoft.com/office/drawing/2014/main" val="320177758"/>
                    </a:ext>
                  </a:extLst>
                </a:gridCol>
                <a:gridCol w="254000">
                  <a:extLst>
                    <a:ext uri="{9D8B030D-6E8A-4147-A177-3AD203B41FA5}">
                      <a16:colId xmlns:a16="http://schemas.microsoft.com/office/drawing/2014/main" val="2003092570"/>
                    </a:ext>
                  </a:extLst>
                </a:gridCol>
                <a:gridCol w="254000">
                  <a:extLst>
                    <a:ext uri="{9D8B030D-6E8A-4147-A177-3AD203B41FA5}">
                      <a16:colId xmlns:a16="http://schemas.microsoft.com/office/drawing/2014/main" val="3521628501"/>
                    </a:ext>
                  </a:extLst>
                </a:gridCol>
                <a:gridCol w="254000">
                  <a:extLst>
                    <a:ext uri="{9D8B030D-6E8A-4147-A177-3AD203B41FA5}">
                      <a16:colId xmlns:a16="http://schemas.microsoft.com/office/drawing/2014/main" val="2101684328"/>
                    </a:ext>
                  </a:extLst>
                </a:gridCol>
                <a:gridCol w="254000">
                  <a:extLst>
                    <a:ext uri="{9D8B030D-6E8A-4147-A177-3AD203B41FA5}">
                      <a16:colId xmlns:a16="http://schemas.microsoft.com/office/drawing/2014/main" val="2129373269"/>
                    </a:ext>
                  </a:extLst>
                </a:gridCol>
                <a:gridCol w="254000">
                  <a:extLst>
                    <a:ext uri="{9D8B030D-6E8A-4147-A177-3AD203B41FA5}">
                      <a16:colId xmlns:a16="http://schemas.microsoft.com/office/drawing/2014/main" val="435636494"/>
                    </a:ext>
                  </a:extLst>
                </a:gridCol>
                <a:gridCol w="254000">
                  <a:extLst>
                    <a:ext uri="{9D8B030D-6E8A-4147-A177-3AD203B41FA5}">
                      <a16:colId xmlns:a16="http://schemas.microsoft.com/office/drawing/2014/main" val="3253407821"/>
                    </a:ext>
                  </a:extLst>
                </a:gridCol>
              </a:tblGrid>
              <a:tr h="370840">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1733515015"/>
                  </a:ext>
                </a:extLst>
              </a:tr>
            </a:tbl>
          </a:graphicData>
        </a:graphic>
      </p:graphicFrame>
      <p:sp>
        <p:nvSpPr>
          <p:cNvPr id="10" name="TextBox 9">
            <a:extLst>
              <a:ext uri="{FF2B5EF4-FFF2-40B4-BE49-F238E27FC236}">
                <a16:creationId xmlns:a16="http://schemas.microsoft.com/office/drawing/2014/main" id="{ED07165D-796B-442C-9C1E-E2F937B68CDC}"/>
              </a:ext>
            </a:extLst>
          </p:cNvPr>
          <p:cNvSpPr txBox="1"/>
          <p:nvPr/>
        </p:nvSpPr>
        <p:spPr>
          <a:xfrm>
            <a:off x="6529228" y="2491483"/>
            <a:ext cx="4176444" cy="1938992"/>
          </a:xfrm>
          <a:prstGeom prst="rect">
            <a:avLst/>
          </a:prstGeom>
          <a:noFill/>
        </p:spPr>
        <p:txBody>
          <a:bodyPr wrap="square" rtlCol="0">
            <a:spAutoFit/>
          </a:bodyPr>
          <a:lstStyle/>
          <a:p>
            <a:r>
              <a:rPr lang="en-US" sz="2400" dirty="0"/>
              <a:t>Computer “Instruction” is just a binary number.  In older computers, like the 486 shown here, it was 32-bit. In more modern processors it is 64-bit.</a:t>
            </a:r>
          </a:p>
        </p:txBody>
      </p:sp>
    </p:spTree>
    <p:extLst>
      <p:ext uri="{BB962C8B-B14F-4D97-AF65-F5344CB8AC3E}">
        <p14:creationId xmlns:p14="http://schemas.microsoft.com/office/powerpoint/2010/main" val="642608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DAE6-0302-492C-9E44-58DAF8A96852}"/>
              </a:ext>
            </a:extLst>
          </p:cNvPr>
          <p:cNvSpPr>
            <a:spLocks noGrp="1"/>
          </p:cNvSpPr>
          <p:nvPr>
            <p:ph type="title"/>
          </p:nvPr>
        </p:nvSpPr>
        <p:spPr/>
        <p:txBody>
          <a:bodyPr/>
          <a:lstStyle/>
          <a:p>
            <a:r>
              <a:rPr lang="en-US" dirty="0"/>
              <a:t>CPU Instructions</a:t>
            </a:r>
          </a:p>
        </p:txBody>
      </p:sp>
      <p:pic>
        <p:nvPicPr>
          <p:cNvPr id="5" name="Picture 2" descr="FA80486SXSF33">
            <a:extLst>
              <a:ext uri="{FF2B5EF4-FFF2-40B4-BE49-F238E27FC236}">
                <a16:creationId xmlns:a16="http://schemas.microsoft.com/office/drawing/2014/main" id="{C14EC9F4-854B-4A02-A49E-A99213D71B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8012" y="2820215"/>
            <a:ext cx="2460579" cy="246057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9">
            <a:extLst>
              <a:ext uri="{FF2B5EF4-FFF2-40B4-BE49-F238E27FC236}">
                <a16:creationId xmlns:a16="http://schemas.microsoft.com/office/drawing/2014/main" id="{9884848E-A020-47A4-8E4E-F0BE55CCB9CE}"/>
              </a:ext>
            </a:extLst>
          </p:cNvPr>
          <p:cNvGraphicFramePr>
            <a:graphicFrameLocks noGrp="1"/>
          </p:cNvGraphicFramePr>
          <p:nvPr>
            <p:extLst>
              <p:ext uri="{D42A27DB-BD31-4B8C-83A1-F6EECF244321}">
                <p14:modId xmlns:p14="http://schemas.microsoft.com/office/powerpoint/2010/main" val="3456261683"/>
              </p:ext>
            </p:extLst>
          </p:nvPr>
        </p:nvGraphicFramePr>
        <p:xfrm>
          <a:off x="3614220" y="5810511"/>
          <a:ext cx="8128000" cy="379669"/>
        </p:xfrm>
        <a:graphic>
          <a:graphicData uri="http://schemas.openxmlformats.org/drawingml/2006/table">
            <a:tbl>
              <a:tblPr firstRow="1" bandRow="1">
                <a:tableStyleId>{5C22544A-7EE6-4342-B048-85BDC9FD1C3A}</a:tableStyleId>
              </a:tblPr>
              <a:tblGrid>
                <a:gridCol w="254000">
                  <a:extLst>
                    <a:ext uri="{9D8B030D-6E8A-4147-A177-3AD203B41FA5}">
                      <a16:colId xmlns:a16="http://schemas.microsoft.com/office/drawing/2014/main" val="3098958803"/>
                    </a:ext>
                  </a:extLst>
                </a:gridCol>
                <a:gridCol w="254000">
                  <a:extLst>
                    <a:ext uri="{9D8B030D-6E8A-4147-A177-3AD203B41FA5}">
                      <a16:colId xmlns:a16="http://schemas.microsoft.com/office/drawing/2014/main" val="2354765425"/>
                    </a:ext>
                  </a:extLst>
                </a:gridCol>
                <a:gridCol w="254000">
                  <a:extLst>
                    <a:ext uri="{9D8B030D-6E8A-4147-A177-3AD203B41FA5}">
                      <a16:colId xmlns:a16="http://schemas.microsoft.com/office/drawing/2014/main" val="803976873"/>
                    </a:ext>
                  </a:extLst>
                </a:gridCol>
                <a:gridCol w="254000">
                  <a:extLst>
                    <a:ext uri="{9D8B030D-6E8A-4147-A177-3AD203B41FA5}">
                      <a16:colId xmlns:a16="http://schemas.microsoft.com/office/drawing/2014/main" val="1114124081"/>
                    </a:ext>
                  </a:extLst>
                </a:gridCol>
                <a:gridCol w="254000">
                  <a:extLst>
                    <a:ext uri="{9D8B030D-6E8A-4147-A177-3AD203B41FA5}">
                      <a16:colId xmlns:a16="http://schemas.microsoft.com/office/drawing/2014/main" val="3623216665"/>
                    </a:ext>
                  </a:extLst>
                </a:gridCol>
                <a:gridCol w="254000">
                  <a:extLst>
                    <a:ext uri="{9D8B030D-6E8A-4147-A177-3AD203B41FA5}">
                      <a16:colId xmlns:a16="http://schemas.microsoft.com/office/drawing/2014/main" val="1609985577"/>
                    </a:ext>
                  </a:extLst>
                </a:gridCol>
                <a:gridCol w="254000">
                  <a:extLst>
                    <a:ext uri="{9D8B030D-6E8A-4147-A177-3AD203B41FA5}">
                      <a16:colId xmlns:a16="http://schemas.microsoft.com/office/drawing/2014/main" val="1280333306"/>
                    </a:ext>
                  </a:extLst>
                </a:gridCol>
                <a:gridCol w="254000">
                  <a:extLst>
                    <a:ext uri="{9D8B030D-6E8A-4147-A177-3AD203B41FA5}">
                      <a16:colId xmlns:a16="http://schemas.microsoft.com/office/drawing/2014/main" val="714419763"/>
                    </a:ext>
                  </a:extLst>
                </a:gridCol>
                <a:gridCol w="254000">
                  <a:extLst>
                    <a:ext uri="{9D8B030D-6E8A-4147-A177-3AD203B41FA5}">
                      <a16:colId xmlns:a16="http://schemas.microsoft.com/office/drawing/2014/main" val="843561876"/>
                    </a:ext>
                  </a:extLst>
                </a:gridCol>
                <a:gridCol w="254000">
                  <a:extLst>
                    <a:ext uri="{9D8B030D-6E8A-4147-A177-3AD203B41FA5}">
                      <a16:colId xmlns:a16="http://schemas.microsoft.com/office/drawing/2014/main" val="2874764475"/>
                    </a:ext>
                  </a:extLst>
                </a:gridCol>
                <a:gridCol w="254000">
                  <a:extLst>
                    <a:ext uri="{9D8B030D-6E8A-4147-A177-3AD203B41FA5}">
                      <a16:colId xmlns:a16="http://schemas.microsoft.com/office/drawing/2014/main" val="3298153065"/>
                    </a:ext>
                  </a:extLst>
                </a:gridCol>
                <a:gridCol w="254000">
                  <a:extLst>
                    <a:ext uri="{9D8B030D-6E8A-4147-A177-3AD203B41FA5}">
                      <a16:colId xmlns:a16="http://schemas.microsoft.com/office/drawing/2014/main" val="475129079"/>
                    </a:ext>
                  </a:extLst>
                </a:gridCol>
                <a:gridCol w="254000">
                  <a:extLst>
                    <a:ext uri="{9D8B030D-6E8A-4147-A177-3AD203B41FA5}">
                      <a16:colId xmlns:a16="http://schemas.microsoft.com/office/drawing/2014/main" val="4106299943"/>
                    </a:ext>
                  </a:extLst>
                </a:gridCol>
                <a:gridCol w="254000">
                  <a:extLst>
                    <a:ext uri="{9D8B030D-6E8A-4147-A177-3AD203B41FA5}">
                      <a16:colId xmlns:a16="http://schemas.microsoft.com/office/drawing/2014/main" val="3512529600"/>
                    </a:ext>
                  </a:extLst>
                </a:gridCol>
                <a:gridCol w="254000">
                  <a:extLst>
                    <a:ext uri="{9D8B030D-6E8A-4147-A177-3AD203B41FA5}">
                      <a16:colId xmlns:a16="http://schemas.microsoft.com/office/drawing/2014/main" val="2612625453"/>
                    </a:ext>
                  </a:extLst>
                </a:gridCol>
                <a:gridCol w="254000">
                  <a:extLst>
                    <a:ext uri="{9D8B030D-6E8A-4147-A177-3AD203B41FA5}">
                      <a16:colId xmlns:a16="http://schemas.microsoft.com/office/drawing/2014/main" val="1591055754"/>
                    </a:ext>
                  </a:extLst>
                </a:gridCol>
                <a:gridCol w="254000">
                  <a:extLst>
                    <a:ext uri="{9D8B030D-6E8A-4147-A177-3AD203B41FA5}">
                      <a16:colId xmlns:a16="http://schemas.microsoft.com/office/drawing/2014/main" val="4225485406"/>
                    </a:ext>
                  </a:extLst>
                </a:gridCol>
                <a:gridCol w="254000">
                  <a:extLst>
                    <a:ext uri="{9D8B030D-6E8A-4147-A177-3AD203B41FA5}">
                      <a16:colId xmlns:a16="http://schemas.microsoft.com/office/drawing/2014/main" val="3486107950"/>
                    </a:ext>
                  </a:extLst>
                </a:gridCol>
                <a:gridCol w="254000">
                  <a:extLst>
                    <a:ext uri="{9D8B030D-6E8A-4147-A177-3AD203B41FA5}">
                      <a16:colId xmlns:a16="http://schemas.microsoft.com/office/drawing/2014/main" val="2011840328"/>
                    </a:ext>
                  </a:extLst>
                </a:gridCol>
                <a:gridCol w="254000">
                  <a:extLst>
                    <a:ext uri="{9D8B030D-6E8A-4147-A177-3AD203B41FA5}">
                      <a16:colId xmlns:a16="http://schemas.microsoft.com/office/drawing/2014/main" val="979705328"/>
                    </a:ext>
                  </a:extLst>
                </a:gridCol>
                <a:gridCol w="254000">
                  <a:extLst>
                    <a:ext uri="{9D8B030D-6E8A-4147-A177-3AD203B41FA5}">
                      <a16:colId xmlns:a16="http://schemas.microsoft.com/office/drawing/2014/main" val="1815008107"/>
                    </a:ext>
                  </a:extLst>
                </a:gridCol>
                <a:gridCol w="254000">
                  <a:extLst>
                    <a:ext uri="{9D8B030D-6E8A-4147-A177-3AD203B41FA5}">
                      <a16:colId xmlns:a16="http://schemas.microsoft.com/office/drawing/2014/main" val="2894478326"/>
                    </a:ext>
                  </a:extLst>
                </a:gridCol>
                <a:gridCol w="254000">
                  <a:extLst>
                    <a:ext uri="{9D8B030D-6E8A-4147-A177-3AD203B41FA5}">
                      <a16:colId xmlns:a16="http://schemas.microsoft.com/office/drawing/2014/main" val="460695188"/>
                    </a:ext>
                  </a:extLst>
                </a:gridCol>
                <a:gridCol w="254000">
                  <a:extLst>
                    <a:ext uri="{9D8B030D-6E8A-4147-A177-3AD203B41FA5}">
                      <a16:colId xmlns:a16="http://schemas.microsoft.com/office/drawing/2014/main" val="1472791061"/>
                    </a:ext>
                  </a:extLst>
                </a:gridCol>
                <a:gridCol w="254000">
                  <a:extLst>
                    <a:ext uri="{9D8B030D-6E8A-4147-A177-3AD203B41FA5}">
                      <a16:colId xmlns:a16="http://schemas.microsoft.com/office/drawing/2014/main" val="1530561889"/>
                    </a:ext>
                  </a:extLst>
                </a:gridCol>
                <a:gridCol w="254000">
                  <a:extLst>
                    <a:ext uri="{9D8B030D-6E8A-4147-A177-3AD203B41FA5}">
                      <a16:colId xmlns:a16="http://schemas.microsoft.com/office/drawing/2014/main" val="320177758"/>
                    </a:ext>
                  </a:extLst>
                </a:gridCol>
                <a:gridCol w="254000">
                  <a:extLst>
                    <a:ext uri="{9D8B030D-6E8A-4147-A177-3AD203B41FA5}">
                      <a16:colId xmlns:a16="http://schemas.microsoft.com/office/drawing/2014/main" val="2003092570"/>
                    </a:ext>
                  </a:extLst>
                </a:gridCol>
                <a:gridCol w="254000">
                  <a:extLst>
                    <a:ext uri="{9D8B030D-6E8A-4147-A177-3AD203B41FA5}">
                      <a16:colId xmlns:a16="http://schemas.microsoft.com/office/drawing/2014/main" val="3521628501"/>
                    </a:ext>
                  </a:extLst>
                </a:gridCol>
                <a:gridCol w="254000">
                  <a:extLst>
                    <a:ext uri="{9D8B030D-6E8A-4147-A177-3AD203B41FA5}">
                      <a16:colId xmlns:a16="http://schemas.microsoft.com/office/drawing/2014/main" val="2101684328"/>
                    </a:ext>
                  </a:extLst>
                </a:gridCol>
                <a:gridCol w="254000">
                  <a:extLst>
                    <a:ext uri="{9D8B030D-6E8A-4147-A177-3AD203B41FA5}">
                      <a16:colId xmlns:a16="http://schemas.microsoft.com/office/drawing/2014/main" val="2129373269"/>
                    </a:ext>
                  </a:extLst>
                </a:gridCol>
                <a:gridCol w="254000">
                  <a:extLst>
                    <a:ext uri="{9D8B030D-6E8A-4147-A177-3AD203B41FA5}">
                      <a16:colId xmlns:a16="http://schemas.microsoft.com/office/drawing/2014/main" val="435636494"/>
                    </a:ext>
                  </a:extLst>
                </a:gridCol>
                <a:gridCol w="254000">
                  <a:extLst>
                    <a:ext uri="{9D8B030D-6E8A-4147-A177-3AD203B41FA5}">
                      <a16:colId xmlns:a16="http://schemas.microsoft.com/office/drawing/2014/main" val="3253407821"/>
                    </a:ext>
                  </a:extLst>
                </a:gridCol>
              </a:tblGrid>
              <a:tr h="379669">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1733515015"/>
                  </a:ext>
                </a:extLst>
              </a:tr>
            </a:tbl>
          </a:graphicData>
        </a:graphic>
      </p:graphicFrame>
      <p:sp>
        <p:nvSpPr>
          <p:cNvPr id="10" name="TextBox 9">
            <a:extLst>
              <a:ext uri="{FF2B5EF4-FFF2-40B4-BE49-F238E27FC236}">
                <a16:creationId xmlns:a16="http://schemas.microsoft.com/office/drawing/2014/main" id="{ED07165D-796B-442C-9C1E-E2F937B68CDC}"/>
              </a:ext>
            </a:extLst>
          </p:cNvPr>
          <p:cNvSpPr txBox="1"/>
          <p:nvPr/>
        </p:nvSpPr>
        <p:spPr>
          <a:xfrm>
            <a:off x="6529228" y="2491483"/>
            <a:ext cx="4176444" cy="3046988"/>
          </a:xfrm>
          <a:prstGeom prst="rect">
            <a:avLst/>
          </a:prstGeom>
          <a:noFill/>
        </p:spPr>
        <p:txBody>
          <a:bodyPr wrap="square" rtlCol="0">
            <a:spAutoFit/>
          </a:bodyPr>
          <a:lstStyle/>
          <a:p>
            <a:r>
              <a:rPr lang="en-US" sz="2400" dirty="0"/>
              <a:t>The instruction is broken down into pieces.  One part is called the “op code” or operation code, it tells the computer what to do.  The other parts are parameters.  Each instruction “add”, “subtract,” etc. has its own op code.</a:t>
            </a:r>
          </a:p>
        </p:txBody>
      </p:sp>
      <p:sp>
        <p:nvSpPr>
          <p:cNvPr id="3" name="Right Brace 2">
            <a:extLst>
              <a:ext uri="{FF2B5EF4-FFF2-40B4-BE49-F238E27FC236}">
                <a16:creationId xmlns:a16="http://schemas.microsoft.com/office/drawing/2014/main" id="{B8CC6736-D753-4D13-A821-92D777A847CD}"/>
              </a:ext>
            </a:extLst>
          </p:cNvPr>
          <p:cNvSpPr/>
          <p:nvPr/>
        </p:nvSpPr>
        <p:spPr>
          <a:xfrm rot="5400000">
            <a:off x="3991358" y="5541818"/>
            <a:ext cx="370839" cy="1499359"/>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4" name="Right Brace 3">
            <a:extLst>
              <a:ext uri="{FF2B5EF4-FFF2-40B4-BE49-F238E27FC236}">
                <a16:creationId xmlns:a16="http://schemas.microsoft.com/office/drawing/2014/main" id="{1B0A1E3C-9CEF-497E-924F-DD778B17C0CD}"/>
              </a:ext>
            </a:extLst>
          </p:cNvPr>
          <p:cNvSpPr/>
          <p:nvPr/>
        </p:nvSpPr>
        <p:spPr>
          <a:xfrm rot="5400000">
            <a:off x="6339393" y="4679177"/>
            <a:ext cx="379668" cy="3215813"/>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6" name="Right Brace 5">
            <a:extLst>
              <a:ext uri="{FF2B5EF4-FFF2-40B4-BE49-F238E27FC236}">
                <a16:creationId xmlns:a16="http://schemas.microsoft.com/office/drawing/2014/main" id="{99E5F50E-7945-4981-A950-B0243F6BE698}"/>
              </a:ext>
            </a:extLst>
          </p:cNvPr>
          <p:cNvSpPr/>
          <p:nvPr/>
        </p:nvSpPr>
        <p:spPr>
          <a:xfrm rot="5400000">
            <a:off x="9752695" y="4537622"/>
            <a:ext cx="416336" cy="3498923"/>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E3BEDF6F-01D3-4ED6-AF89-46BCBB1D3F3A}"/>
              </a:ext>
            </a:extLst>
          </p:cNvPr>
          <p:cNvSpPr txBox="1"/>
          <p:nvPr/>
        </p:nvSpPr>
        <p:spPr>
          <a:xfrm>
            <a:off x="5729585" y="6476917"/>
            <a:ext cx="1599284" cy="369332"/>
          </a:xfrm>
          <a:prstGeom prst="rect">
            <a:avLst/>
          </a:prstGeom>
          <a:noFill/>
        </p:spPr>
        <p:txBody>
          <a:bodyPr wrap="none" rtlCol="0">
            <a:spAutoFit/>
          </a:bodyPr>
          <a:lstStyle/>
          <a:p>
            <a:r>
              <a:rPr lang="en-US" dirty="0"/>
              <a:t>PARAMETER 1</a:t>
            </a:r>
          </a:p>
        </p:txBody>
      </p:sp>
      <p:sp>
        <p:nvSpPr>
          <p:cNvPr id="13" name="TextBox 12">
            <a:extLst>
              <a:ext uri="{FF2B5EF4-FFF2-40B4-BE49-F238E27FC236}">
                <a16:creationId xmlns:a16="http://schemas.microsoft.com/office/drawing/2014/main" id="{305121B5-0E69-46FB-8459-F53CA8835885}"/>
              </a:ext>
            </a:extLst>
          </p:cNvPr>
          <p:cNvSpPr txBox="1"/>
          <p:nvPr/>
        </p:nvSpPr>
        <p:spPr>
          <a:xfrm>
            <a:off x="3577093" y="6495252"/>
            <a:ext cx="1199367" cy="369332"/>
          </a:xfrm>
          <a:prstGeom prst="rect">
            <a:avLst/>
          </a:prstGeom>
          <a:noFill/>
        </p:spPr>
        <p:txBody>
          <a:bodyPr wrap="none" rtlCol="0">
            <a:spAutoFit/>
          </a:bodyPr>
          <a:lstStyle/>
          <a:p>
            <a:r>
              <a:rPr lang="en-US" dirty="0"/>
              <a:t>OP CODE</a:t>
            </a:r>
          </a:p>
        </p:txBody>
      </p:sp>
      <p:sp>
        <p:nvSpPr>
          <p:cNvPr id="17" name="TextBox 16">
            <a:extLst>
              <a:ext uri="{FF2B5EF4-FFF2-40B4-BE49-F238E27FC236}">
                <a16:creationId xmlns:a16="http://schemas.microsoft.com/office/drawing/2014/main" id="{90A83576-ED29-425D-8BC4-8188F5F499AC}"/>
              </a:ext>
            </a:extLst>
          </p:cNvPr>
          <p:cNvSpPr txBox="1"/>
          <p:nvPr/>
        </p:nvSpPr>
        <p:spPr>
          <a:xfrm>
            <a:off x="9161221" y="6476917"/>
            <a:ext cx="1599284" cy="369332"/>
          </a:xfrm>
          <a:prstGeom prst="rect">
            <a:avLst/>
          </a:prstGeom>
          <a:noFill/>
        </p:spPr>
        <p:txBody>
          <a:bodyPr wrap="none" rtlCol="0">
            <a:spAutoFit/>
          </a:bodyPr>
          <a:lstStyle/>
          <a:p>
            <a:r>
              <a:rPr lang="en-US" dirty="0"/>
              <a:t>PARAMETER 2</a:t>
            </a:r>
          </a:p>
        </p:txBody>
      </p:sp>
    </p:spTree>
    <p:extLst>
      <p:ext uri="{BB962C8B-B14F-4D97-AF65-F5344CB8AC3E}">
        <p14:creationId xmlns:p14="http://schemas.microsoft.com/office/powerpoint/2010/main" val="160681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8A864-E04E-465B-8E59-20DADD31C85C}"/>
              </a:ext>
            </a:extLst>
          </p:cNvPr>
          <p:cNvSpPr>
            <a:spLocks noGrp="1"/>
          </p:cNvSpPr>
          <p:nvPr>
            <p:ph type="title"/>
          </p:nvPr>
        </p:nvSpPr>
        <p:spPr/>
        <p:txBody>
          <a:bodyPr/>
          <a:lstStyle/>
          <a:p>
            <a:r>
              <a:rPr lang="en-US" dirty="0"/>
              <a:t>Program Stored On Disk</a:t>
            </a:r>
          </a:p>
        </p:txBody>
      </p:sp>
      <p:sp>
        <p:nvSpPr>
          <p:cNvPr id="9" name="Rectangle 8">
            <a:extLst>
              <a:ext uri="{FF2B5EF4-FFF2-40B4-BE49-F238E27FC236}">
                <a16:creationId xmlns:a16="http://schemas.microsoft.com/office/drawing/2014/main" id="{829D4974-C6B4-4DB3-8AFD-C450B52EC6C8}"/>
              </a:ext>
            </a:extLst>
          </p:cNvPr>
          <p:cNvSpPr/>
          <p:nvPr/>
        </p:nvSpPr>
        <p:spPr>
          <a:xfrm>
            <a:off x="1974282" y="2583951"/>
            <a:ext cx="2399016" cy="3698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32-bit instruction</a:t>
            </a:r>
          </a:p>
        </p:txBody>
      </p:sp>
      <p:sp>
        <p:nvSpPr>
          <p:cNvPr id="11" name="Rectangle 10">
            <a:extLst>
              <a:ext uri="{FF2B5EF4-FFF2-40B4-BE49-F238E27FC236}">
                <a16:creationId xmlns:a16="http://schemas.microsoft.com/office/drawing/2014/main" id="{4EAB602C-88BB-40D9-B811-4A45AB0EF276}"/>
              </a:ext>
            </a:extLst>
          </p:cNvPr>
          <p:cNvSpPr/>
          <p:nvPr/>
        </p:nvSpPr>
        <p:spPr>
          <a:xfrm>
            <a:off x="1974282" y="2972656"/>
            <a:ext cx="2399016" cy="3698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32-bit instruction</a:t>
            </a:r>
          </a:p>
        </p:txBody>
      </p:sp>
      <p:sp>
        <p:nvSpPr>
          <p:cNvPr id="13" name="Rectangle 12">
            <a:extLst>
              <a:ext uri="{FF2B5EF4-FFF2-40B4-BE49-F238E27FC236}">
                <a16:creationId xmlns:a16="http://schemas.microsoft.com/office/drawing/2014/main" id="{A587835E-01E5-48AE-9FE7-F34524BA8AB6}"/>
              </a:ext>
            </a:extLst>
          </p:cNvPr>
          <p:cNvSpPr/>
          <p:nvPr/>
        </p:nvSpPr>
        <p:spPr>
          <a:xfrm>
            <a:off x="1974282" y="3367355"/>
            <a:ext cx="2399016" cy="3698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32-bit instruction</a:t>
            </a:r>
          </a:p>
        </p:txBody>
      </p:sp>
      <p:sp>
        <p:nvSpPr>
          <p:cNvPr id="14" name="Oval 13">
            <a:extLst>
              <a:ext uri="{FF2B5EF4-FFF2-40B4-BE49-F238E27FC236}">
                <a16:creationId xmlns:a16="http://schemas.microsoft.com/office/drawing/2014/main" id="{776E4FDF-548D-4B69-9EC6-B3F1218DC6D7}"/>
              </a:ext>
            </a:extLst>
          </p:cNvPr>
          <p:cNvSpPr/>
          <p:nvPr/>
        </p:nvSpPr>
        <p:spPr>
          <a:xfrm>
            <a:off x="3025174" y="3945277"/>
            <a:ext cx="213189" cy="1746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3CB5BC7-F8D8-4471-86F1-036BD99987AE}"/>
              </a:ext>
            </a:extLst>
          </p:cNvPr>
          <p:cNvSpPr/>
          <p:nvPr/>
        </p:nvSpPr>
        <p:spPr>
          <a:xfrm>
            <a:off x="3025174" y="4303160"/>
            <a:ext cx="213189" cy="1746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0FF8B9AA-4BEB-4AF3-BB6A-0D3A5B8F01DE}"/>
              </a:ext>
            </a:extLst>
          </p:cNvPr>
          <p:cNvSpPr/>
          <p:nvPr/>
        </p:nvSpPr>
        <p:spPr>
          <a:xfrm>
            <a:off x="3025174" y="4661043"/>
            <a:ext cx="213189" cy="1746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BD7F329E-4D57-45CB-909D-BAAB7498292B}"/>
              </a:ext>
            </a:extLst>
          </p:cNvPr>
          <p:cNvSpPr/>
          <p:nvPr/>
        </p:nvSpPr>
        <p:spPr>
          <a:xfrm>
            <a:off x="1974282" y="4988961"/>
            <a:ext cx="2399016" cy="3698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32-bit instruction</a:t>
            </a:r>
          </a:p>
        </p:txBody>
      </p:sp>
      <p:sp>
        <p:nvSpPr>
          <p:cNvPr id="21" name="Right Brace 20">
            <a:extLst>
              <a:ext uri="{FF2B5EF4-FFF2-40B4-BE49-F238E27FC236}">
                <a16:creationId xmlns:a16="http://schemas.microsoft.com/office/drawing/2014/main" id="{70D824B7-D226-4982-805B-EE598BA6FC7F}"/>
              </a:ext>
            </a:extLst>
          </p:cNvPr>
          <p:cNvSpPr/>
          <p:nvPr/>
        </p:nvSpPr>
        <p:spPr>
          <a:xfrm>
            <a:off x="4753441" y="2907587"/>
            <a:ext cx="416103" cy="2193532"/>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2" name="TextBox 21">
            <a:extLst>
              <a:ext uri="{FF2B5EF4-FFF2-40B4-BE49-F238E27FC236}">
                <a16:creationId xmlns:a16="http://schemas.microsoft.com/office/drawing/2014/main" id="{4F78AE6B-708D-4603-835B-53E15B98053F}"/>
              </a:ext>
            </a:extLst>
          </p:cNvPr>
          <p:cNvSpPr txBox="1"/>
          <p:nvPr/>
        </p:nvSpPr>
        <p:spPr>
          <a:xfrm>
            <a:off x="5424754" y="2896712"/>
            <a:ext cx="5897192" cy="1938992"/>
          </a:xfrm>
          <a:prstGeom prst="rect">
            <a:avLst/>
          </a:prstGeom>
          <a:noFill/>
        </p:spPr>
        <p:txBody>
          <a:bodyPr wrap="none" rtlCol="0">
            <a:spAutoFit/>
          </a:bodyPr>
          <a:lstStyle/>
          <a:p>
            <a:pPr marL="285750" indent="-285750">
              <a:buFont typeface="Arial" panose="020B0604020202020204" pitchFamily="34" charset="0"/>
              <a:buChar char="•"/>
            </a:pPr>
            <a:r>
              <a:rPr lang="en-US" sz="2400" dirty="0"/>
              <a:t>Program is a list of instructions</a:t>
            </a:r>
          </a:p>
          <a:p>
            <a:pPr marL="285750" indent="-285750">
              <a:buFont typeface="Arial" panose="020B0604020202020204" pitchFamily="34" charset="0"/>
              <a:buChar char="•"/>
            </a:pPr>
            <a:r>
              <a:rPr lang="en-US" sz="2400" dirty="0"/>
              <a:t>Processor executes one at a time.</a:t>
            </a:r>
          </a:p>
          <a:p>
            <a:pPr marL="285750" indent="-285750">
              <a:buFont typeface="Arial" panose="020B0604020202020204" pitchFamily="34" charset="0"/>
              <a:buChar char="•"/>
            </a:pPr>
            <a:r>
              <a:rPr lang="en-US" sz="2400" dirty="0"/>
              <a:t>Some instructions are “branches”</a:t>
            </a:r>
          </a:p>
          <a:p>
            <a:pPr marL="285750" indent="-285750">
              <a:buFont typeface="Arial" panose="020B0604020202020204" pitchFamily="34" charset="0"/>
              <a:buChar char="•"/>
            </a:pPr>
            <a:r>
              <a:rPr lang="en-US" sz="2400" dirty="0"/>
              <a:t>A branch jumps ahead or behind in the list</a:t>
            </a:r>
          </a:p>
          <a:p>
            <a:pPr marL="285750" indent="-285750">
              <a:buFont typeface="Arial" panose="020B0604020202020204" pitchFamily="34" charset="0"/>
              <a:buChar char="•"/>
            </a:pPr>
            <a:r>
              <a:rPr lang="en-US" sz="2400" dirty="0"/>
              <a:t>Often “conditional” (e.g., if x &gt; 0 then jump)</a:t>
            </a:r>
          </a:p>
        </p:txBody>
      </p:sp>
    </p:spTree>
    <p:extLst>
      <p:ext uri="{BB962C8B-B14F-4D97-AF65-F5344CB8AC3E}">
        <p14:creationId xmlns:p14="http://schemas.microsoft.com/office/powerpoint/2010/main" val="2914841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191B5-DC7B-4E7C-B8D7-C3539959F9EA}"/>
              </a:ext>
            </a:extLst>
          </p:cNvPr>
          <p:cNvSpPr>
            <a:spLocks noGrp="1"/>
          </p:cNvSpPr>
          <p:nvPr>
            <p:ph type="title"/>
          </p:nvPr>
        </p:nvSpPr>
        <p:spPr/>
        <p:txBody>
          <a:bodyPr/>
          <a:lstStyle/>
          <a:p>
            <a:r>
              <a:rPr lang="en-US" dirty="0"/>
              <a:t>Running a Program</a:t>
            </a:r>
          </a:p>
        </p:txBody>
      </p:sp>
      <p:sp>
        <p:nvSpPr>
          <p:cNvPr id="3" name="Content Placeholder 2">
            <a:extLst>
              <a:ext uri="{FF2B5EF4-FFF2-40B4-BE49-F238E27FC236}">
                <a16:creationId xmlns:a16="http://schemas.microsoft.com/office/drawing/2014/main" id="{6042094A-608A-4164-A3D6-00BA41381845}"/>
              </a:ext>
            </a:extLst>
          </p:cNvPr>
          <p:cNvSpPr>
            <a:spLocks noGrp="1"/>
          </p:cNvSpPr>
          <p:nvPr>
            <p:ph idx="1"/>
          </p:nvPr>
        </p:nvSpPr>
        <p:spPr/>
        <p:txBody>
          <a:bodyPr/>
          <a:lstStyle/>
          <a:p>
            <a:endParaRPr lang="en-US" dirty="0"/>
          </a:p>
        </p:txBody>
      </p:sp>
      <p:sp>
        <p:nvSpPr>
          <p:cNvPr id="4" name="Rectangle 3">
            <a:extLst>
              <a:ext uri="{FF2B5EF4-FFF2-40B4-BE49-F238E27FC236}">
                <a16:creationId xmlns:a16="http://schemas.microsoft.com/office/drawing/2014/main" id="{B5E0030A-37E7-4016-A4FA-0CBE8CB24D27}"/>
              </a:ext>
            </a:extLst>
          </p:cNvPr>
          <p:cNvSpPr/>
          <p:nvPr/>
        </p:nvSpPr>
        <p:spPr>
          <a:xfrm>
            <a:off x="8049802" y="3057458"/>
            <a:ext cx="3488077" cy="344608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31BEE43-2F19-4B78-A705-B9DFFA944B97}"/>
              </a:ext>
            </a:extLst>
          </p:cNvPr>
          <p:cNvSpPr/>
          <p:nvPr/>
        </p:nvSpPr>
        <p:spPr>
          <a:xfrm>
            <a:off x="4351961" y="3770616"/>
            <a:ext cx="3488077" cy="133564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8" name="Picture 2" descr="FA80486SXSF33">
            <a:extLst>
              <a:ext uri="{FF2B5EF4-FFF2-40B4-BE49-F238E27FC236}">
                <a16:creationId xmlns:a16="http://schemas.microsoft.com/office/drawing/2014/main" id="{F1D57633-B550-4915-83D7-0DB7C29E7D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8677" y="3057458"/>
            <a:ext cx="2460579" cy="246057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8E29208-AC1A-46A1-B30F-2D1E9DBACD55}"/>
              </a:ext>
            </a:extLst>
          </p:cNvPr>
          <p:cNvSpPr txBox="1"/>
          <p:nvPr/>
        </p:nvSpPr>
        <p:spPr>
          <a:xfrm>
            <a:off x="9044577" y="2667372"/>
            <a:ext cx="1508746" cy="369332"/>
          </a:xfrm>
          <a:prstGeom prst="rect">
            <a:avLst/>
          </a:prstGeom>
          <a:noFill/>
        </p:spPr>
        <p:txBody>
          <a:bodyPr wrap="none" rtlCol="0">
            <a:spAutoFit/>
          </a:bodyPr>
          <a:lstStyle/>
          <a:p>
            <a:r>
              <a:rPr lang="en-US" dirty="0"/>
              <a:t>HARD DRIVE</a:t>
            </a:r>
          </a:p>
        </p:txBody>
      </p:sp>
      <p:sp>
        <p:nvSpPr>
          <p:cNvPr id="13" name="TextBox 12">
            <a:extLst>
              <a:ext uri="{FF2B5EF4-FFF2-40B4-BE49-F238E27FC236}">
                <a16:creationId xmlns:a16="http://schemas.microsoft.com/office/drawing/2014/main" id="{25C41C45-D272-4A52-8625-A5F406B60A8D}"/>
              </a:ext>
            </a:extLst>
          </p:cNvPr>
          <p:cNvSpPr txBox="1"/>
          <p:nvPr/>
        </p:nvSpPr>
        <p:spPr>
          <a:xfrm>
            <a:off x="5767223" y="3429000"/>
            <a:ext cx="657552" cy="369332"/>
          </a:xfrm>
          <a:prstGeom prst="rect">
            <a:avLst/>
          </a:prstGeom>
          <a:noFill/>
        </p:spPr>
        <p:txBody>
          <a:bodyPr wrap="none" rtlCol="0">
            <a:spAutoFit/>
          </a:bodyPr>
          <a:lstStyle/>
          <a:p>
            <a:r>
              <a:rPr lang="en-US" dirty="0"/>
              <a:t>RAM</a:t>
            </a:r>
          </a:p>
        </p:txBody>
      </p:sp>
      <p:sp>
        <p:nvSpPr>
          <p:cNvPr id="14" name="Flowchart: Process 13">
            <a:extLst>
              <a:ext uri="{FF2B5EF4-FFF2-40B4-BE49-F238E27FC236}">
                <a16:creationId xmlns:a16="http://schemas.microsoft.com/office/drawing/2014/main" id="{9495FD2A-A934-4D49-A394-3ADD9160D257}"/>
              </a:ext>
            </a:extLst>
          </p:cNvPr>
          <p:cNvSpPr/>
          <p:nvPr/>
        </p:nvSpPr>
        <p:spPr>
          <a:xfrm>
            <a:off x="8263843" y="3244334"/>
            <a:ext cx="2440112" cy="108162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a:t>
            </a:r>
          </a:p>
          <a:p>
            <a:pPr algn="ctr"/>
            <a:r>
              <a:rPr lang="en-US" dirty="0"/>
              <a:t>(List of Instructions)</a:t>
            </a:r>
          </a:p>
        </p:txBody>
      </p:sp>
      <p:sp>
        <p:nvSpPr>
          <p:cNvPr id="16" name="Flowchart: Process 15">
            <a:extLst>
              <a:ext uri="{FF2B5EF4-FFF2-40B4-BE49-F238E27FC236}">
                <a16:creationId xmlns:a16="http://schemas.microsoft.com/office/drawing/2014/main" id="{01DABA40-6196-4EA7-89DA-489B79F493FC}"/>
              </a:ext>
            </a:extLst>
          </p:cNvPr>
          <p:cNvSpPr/>
          <p:nvPr/>
        </p:nvSpPr>
        <p:spPr>
          <a:xfrm>
            <a:off x="4968378" y="3911482"/>
            <a:ext cx="2440112" cy="108162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a:t>
            </a:r>
          </a:p>
          <a:p>
            <a:pPr algn="ctr"/>
            <a:r>
              <a:rPr lang="en-US" dirty="0"/>
              <a:t>(List of Instructions)</a:t>
            </a:r>
          </a:p>
        </p:txBody>
      </p:sp>
      <p:sp>
        <p:nvSpPr>
          <p:cNvPr id="17" name="Arrow: Curved Left 16">
            <a:extLst>
              <a:ext uri="{FF2B5EF4-FFF2-40B4-BE49-F238E27FC236}">
                <a16:creationId xmlns:a16="http://schemas.microsoft.com/office/drawing/2014/main" id="{2EFFA2A7-2EA2-4432-B5DC-D318B89A3842}"/>
              </a:ext>
            </a:extLst>
          </p:cNvPr>
          <p:cNvSpPr/>
          <p:nvPr/>
        </p:nvSpPr>
        <p:spPr>
          <a:xfrm rot="4664977">
            <a:off x="7501467" y="3118267"/>
            <a:ext cx="731520" cy="3625719"/>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TextBox 17">
            <a:extLst>
              <a:ext uri="{FF2B5EF4-FFF2-40B4-BE49-F238E27FC236}">
                <a16:creationId xmlns:a16="http://schemas.microsoft.com/office/drawing/2014/main" id="{389C1F97-6993-406A-A2E4-98C292F8E861}"/>
              </a:ext>
            </a:extLst>
          </p:cNvPr>
          <p:cNvSpPr txBox="1"/>
          <p:nvPr/>
        </p:nvSpPr>
        <p:spPr>
          <a:xfrm>
            <a:off x="6375946" y="5404099"/>
            <a:ext cx="1611339" cy="923330"/>
          </a:xfrm>
          <a:prstGeom prst="rect">
            <a:avLst/>
          </a:prstGeom>
          <a:noFill/>
        </p:spPr>
        <p:txBody>
          <a:bodyPr wrap="none" rtlCol="0">
            <a:spAutoFit/>
          </a:bodyPr>
          <a:lstStyle/>
          <a:p>
            <a:r>
              <a:rPr lang="en-US" dirty="0"/>
              <a:t>Program is </a:t>
            </a:r>
          </a:p>
          <a:p>
            <a:r>
              <a:rPr lang="en-US" dirty="0"/>
              <a:t>copied to RAM</a:t>
            </a:r>
          </a:p>
          <a:p>
            <a:r>
              <a:rPr lang="en-US" dirty="0"/>
              <a:t>(RAM is faster)</a:t>
            </a:r>
          </a:p>
        </p:txBody>
      </p:sp>
      <p:sp>
        <p:nvSpPr>
          <p:cNvPr id="19" name="Rectangle 18">
            <a:extLst>
              <a:ext uri="{FF2B5EF4-FFF2-40B4-BE49-F238E27FC236}">
                <a16:creationId xmlns:a16="http://schemas.microsoft.com/office/drawing/2014/main" id="{F26B98D9-E2E7-491C-9D3B-EF4DB87DC9A7}"/>
              </a:ext>
            </a:extLst>
          </p:cNvPr>
          <p:cNvSpPr/>
          <p:nvPr/>
        </p:nvSpPr>
        <p:spPr>
          <a:xfrm>
            <a:off x="1335781" y="5145335"/>
            <a:ext cx="2802158" cy="258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Single Instruction</a:t>
            </a:r>
          </a:p>
        </p:txBody>
      </p:sp>
      <p:sp>
        <p:nvSpPr>
          <p:cNvPr id="21" name="Arrow: Curved Left 20">
            <a:extLst>
              <a:ext uri="{FF2B5EF4-FFF2-40B4-BE49-F238E27FC236}">
                <a16:creationId xmlns:a16="http://schemas.microsoft.com/office/drawing/2014/main" id="{CAA7B943-571F-40D9-B551-36086624EE2A}"/>
              </a:ext>
            </a:extLst>
          </p:cNvPr>
          <p:cNvSpPr/>
          <p:nvPr/>
        </p:nvSpPr>
        <p:spPr>
          <a:xfrm rot="4664977">
            <a:off x="3978946" y="3843348"/>
            <a:ext cx="731520" cy="3423644"/>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TextBox 22">
            <a:extLst>
              <a:ext uri="{FF2B5EF4-FFF2-40B4-BE49-F238E27FC236}">
                <a16:creationId xmlns:a16="http://schemas.microsoft.com/office/drawing/2014/main" id="{81801653-15CD-4C0F-9A84-829A8E573E72}"/>
              </a:ext>
            </a:extLst>
          </p:cNvPr>
          <p:cNvSpPr txBox="1"/>
          <p:nvPr/>
        </p:nvSpPr>
        <p:spPr>
          <a:xfrm>
            <a:off x="3563745" y="5985490"/>
            <a:ext cx="2448106" cy="646331"/>
          </a:xfrm>
          <a:prstGeom prst="rect">
            <a:avLst/>
          </a:prstGeom>
          <a:noFill/>
        </p:spPr>
        <p:txBody>
          <a:bodyPr wrap="none" rtlCol="0">
            <a:spAutoFit/>
          </a:bodyPr>
          <a:lstStyle/>
          <a:p>
            <a:r>
              <a:rPr lang="en-US" dirty="0"/>
              <a:t>1 Instruction at a time</a:t>
            </a:r>
          </a:p>
          <a:p>
            <a:r>
              <a:rPr lang="en-US" dirty="0"/>
              <a:t>loaded by the processor</a:t>
            </a:r>
          </a:p>
        </p:txBody>
      </p:sp>
    </p:spTree>
    <p:extLst>
      <p:ext uri="{BB962C8B-B14F-4D97-AF65-F5344CB8AC3E}">
        <p14:creationId xmlns:p14="http://schemas.microsoft.com/office/powerpoint/2010/main" val="8467032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E0030A-37E7-4016-A4FA-0CBE8CB24D27}"/>
              </a:ext>
            </a:extLst>
          </p:cNvPr>
          <p:cNvSpPr/>
          <p:nvPr/>
        </p:nvSpPr>
        <p:spPr>
          <a:xfrm>
            <a:off x="8049802" y="3057458"/>
            <a:ext cx="3488077" cy="344608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5A694E19-83BE-4AE8-BCE1-382D499AE029}"/>
              </a:ext>
            </a:extLst>
          </p:cNvPr>
          <p:cNvSpPr/>
          <p:nvPr/>
        </p:nvSpPr>
        <p:spPr>
          <a:xfrm>
            <a:off x="6517707" y="5635375"/>
            <a:ext cx="1876279" cy="31600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7191B5-DC7B-4E7C-B8D7-C3539959F9EA}"/>
              </a:ext>
            </a:extLst>
          </p:cNvPr>
          <p:cNvSpPr>
            <a:spLocks noGrp="1"/>
          </p:cNvSpPr>
          <p:nvPr>
            <p:ph type="title"/>
          </p:nvPr>
        </p:nvSpPr>
        <p:spPr/>
        <p:txBody>
          <a:bodyPr/>
          <a:lstStyle/>
          <a:p>
            <a:r>
              <a:rPr lang="en-US" dirty="0"/>
              <a:t>Data Too</a:t>
            </a:r>
          </a:p>
        </p:txBody>
      </p:sp>
      <p:sp>
        <p:nvSpPr>
          <p:cNvPr id="3" name="Content Placeholder 2">
            <a:extLst>
              <a:ext uri="{FF2B5EF4-FFF2-40B4-BE49-F238E27FC236}">
                <a16:creationId xmlns:a16="http://schemas.microsoft.com/office/drawing/2014/main" id="{6042094A-608A-4164-A3D6-00BA41381845}"/>
              </a:ext>
            </a:extLst>
          </p:cNvPr>
          <p:cNvSpPr>
            <a:spLocks noGrp="1"/>
          </p:cNvSpPr>
          <p:nvPr>
            <p:ph idx="1"/>
          </p:nvPr>
        </p:nvSpPr>
        <p:spPr/>
        <p:txBody>
          <a:bodyPr/>
          <a:lstStyle/>
          <a:p>
            <a:endParaRPr lang="en-US" dirty="0"/>
          </a:p>
        </p:txBody>
      </p:sp>
      <p:sp>
        <p:nvSpPr>
          <p:cNvPr id="6" name="Rectangle 5">
            <a:extLst>
              <a:ext uri="{FF2B5EF4-FFF2-40B4-BE49-F238E27FC236}">
                <a16:creationId xmlns:a16="http://schemas.microsoft.com/office/drawing/2014/main" id="{431BEE43-2F19-4B78-A705-B9DFFA944B97}"/>
              </a:ext>
            </a:extLst>
          </p:cNvPr>
          <p:cNvSpPr/>
          <p:nvPr/>
        </p:nvSpPr>
        <p:spPr>
          <a:xfrm>
            <a:off x="4351961" y="3770616"/>
            <a:ext cx="3488077" cy="133564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8" name="Picture 2" descr="FA80486SXSF33">
            <a:extLst>
              <a:ext uri="{FF2B5EF4-FFF2-40B4-BE49-F238E27FC236}">
                <a16:creationId xmlns:a16="http://schemas.microsoft.com/office/drawing/2014/main" id="{F1D57633-B550-4915-83D7-0DB7C29E7D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8677" y="3057458"/>
            <a:ext cx="2460579" cy="246057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8E29208-AC1A-46A1-B30F-2D1E9DBACD55}"/>
              </a:ext>
            </a:extLst>
          </p:cNvPr>
          <p:cNvSpPr txBox="1"/>
          <p:nvPr/>
        </p:nvSpPr>
        <p:spPr>
          <a:xfrm>
            <a:off x="9044577" y="2667372"/>
            <a:ext cx="1508746" cy="369332"/>
          </a:xfrm>
          <a:prstGeom prst="rect">
            <a:avLst/>
          </a:prstGeom>
          <a:noFill/>
        </p:spPr>
        <p:txBody>
          <a:bodyPr wrap="none" rtlCol="0">
            <a:spAutoFit/>
          </a:bodyPr>
          <a:lstStyle/>
          <a:p>
            <a:r>
              <a:rPr lang="en-US" dirty="0"/>
              <a:t>HARD DRIVE</a:t>
            </a:r>
          </a:p>
        </p:txBody>
      </p:sp>
      <p:sp>
        <p:nvSpPr>
          <p:cNvPr id="13" name="TextBox 12">
            <a:extLst>
              <a:ext uri="{FF2B5EF4-FFF2-40B4-BE49-F238E27FC236}">
                <a16:creationId xmlns:a16="http://schemas.microsoft.com/office/drawing/2014/main" id="{25C41C45-D272-4A52-8625-A5F406B60A8D}"/>
              </a:ext>
            </a:extLst>
          </p:cNvPr>
          <p:cNvSpPr txBox="1"/>
          <p:nvPr/>
        </p:nvSpPr>
        <p:spPr>
          <a:xfrm>
            <a:off x="5767223" y="3429000"/>
            <a:ext cx="657552" cy="369332"/>
          </a:xfrm>
          <a:prstGeom prst="rect">
            <a:avLst/>
          </a:prstGeom>
          <a:noFill/>
        </p:spPr>
        <p:txBody>
          <a:bodyPr wrap="none" rtlCol="0">
            <a:spAutoFit/>
          </a:bodyPr>
          <a:lstStyle/>
          <a:p>
            <a:r>
              <a:rPr lang="en-US" dirty="0"/>
              <a:t>RAM</a:t>
            </a:r>
          </a:p>
        </p:txBody>
      </p:sp>
      <p:sp>
        <p:nvSpPr>
          <p:cNvPr id="14" name="Flowchart: Process 13">
            <a:extLst>
              <a:ext uri="{FF2B5EF4-FFF2-40B4-BE49-F238E27FC236}">
                <a16:creationId xmlns:a16="http://schemas.microsoft.com/office/drawing/2014/main" id="{9495FD2A-A934-4D49-A394-3ADD9160D257}"/>
              </a:ext>
            </a:extLst>
          </p:cNvPr>
          <p:cNvSpPr/>
          <p:nvPr/>
        </p:nvSpPr>
        <p:spPr>
          <a:xfrm>
            <a:off x="8263843" y="3244334"/>
            <a:ext cx="2440112" cy="108162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a:t>
            </a:r>
          </a:p>
          <a:p>
            <a:pPr algn="ctr"/>
            <a:r>
              <a:rPr lang="en-US" dirty="0"/>
              <a:t>(List of Instructions)</a:t>
            </a:r>
          </a:p>
        </p:txBody>
      </p:sp>
      <p:sp>
        <p:nvSpPr>
          <p:cNvPr id="16" name="Flowchart: Process 15">
            <a:extLst>
              <a:ext uri="{FF2B5EF4-FFF2-40B4-BE49-F238E27FC236}">
                <a16:creationId xmlns:a16="http://schemas.microsoft.com/office/drawing/2014/main" id="{01DABA40-6196-4EA7-89DA-489B79F493FC}"/>
              </a:ext>
            </a:extLst>
          </p:cNvPr>
          <p:cNvSpPr/>
          <p:nvPr/>
        </p:nvSpPr>
        <p:spPr>
          <a:xfrm>
            <a:off x="4402152" y="3865578"/>
            <a:ext cx="2070635" cy="108162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a:t>
            </a:r>
          </a:p>
          <a:p>
            <a:pPr algn="ctr"/>
            <a:r>
              <a:rPr lang="en-US" dirty="0"/>
              <a:t>(List of Instructions)</a:t>
            </a:r>
          </a:p>
        </p:txBody>
      </p:sp>
      <p:sp>
        <p:nvSpPr>
          <p:cNvPr id="19" name="Rectangle 18">
            <a:extLst>
              <a:ext uri="{FF2B5EF4-FFF2-40B4-BE49-F238E27FC236}">
                <a16:creationId xmlns:a16="http://schemas.microsoft.com/office/drawing/2014/main" id="{F26B98D9-E2E7-491C-9D3B-EF4DB87DC9A7}"/>
              </a:ext>
            </a:extLst>
          </p:cNvPr>
          <p:cNvSpPr/>
          <p:nvPr/>
        </p:nvSpPr>
        <p:spPr>
          <a:xfrm>
            <a:off x="1335781" y="5145335"/>
            <a:ext cx="2802158" cy="2587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Single Instruction</a:t>
            </a:r>
          </a:p>
        </p:txBody>
      </p:sp>
      <p:sp>
        <p:nvSpPr>
          <p:cNvPr id="5" name="Flowchart: Process 4">
            <a:extLst>
              <a:ext uri="{FF2B5EF4-FFF2-40B4-BE49-F238E27FC236}">
                <a16:creationId xmlns:a16="http://schemas.microsoft.com/office/drawing/2014/main" id="{2A2B7CF7-F65A-493A-AB7F-C81EDE3AA7F4}"/>
              </a:ext>
            </a:extLst>
          </p:cNvPr>
          <p:cNvSpPr/>
          <p:nvPr/>
        </p:nvSpPr>
        <p:spPr>
          <a:xfrm>
            <a:off x="6522978" y="3865578"/>
            <a:ext cx="1269970" cy="1081624"/>
          </a:xfrm>
          <a:prstGeom prst="flowChartProcess">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Data</a:t>
            </a:r>
          </a:p>
        </p:txBody>
      </p:sp>
      <p:sp>
        <p:nvSpPr>
          <p:cNvPr id="11" name="Arrow: Bent-Up 10">
            <a:extLst>
              <a:ext uri="{FF2B5EF4-FFF2-40B4-BE49-F238E27FC236}">
                <a16:creationId xmlns:a16="http://schemas.microsoft.com/office/drawing/2014/main" id="{B29C082E-EB38-426D-ADC3-76CAD92716E0}"/>
              </a:ext>
            </a:extLst>
          </p:cNvPr>
          <p:cNvSpPr/>
          <p:nvPr/>
        </p:nvSpPr>
        <p:spPr>
          <a:xfrm>
            <a:off x="3864881" y="5152277"/>
            <a:ext cx="3342440" cy="73152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Bent-Up 14">
            <a:extLst>
              <a:ext uri="{FF2B5EF4-FFF2-40B4-BE49-F238E27FC236}">
                <a16:creationId xmlns:a16="http://schemas.microsoft.com/office/drawing/2014/main" id="{D513C9D3-F7ED-47B4-99B1-4310A4F3B125}"/>
              </a:ext>
            </a:extLst>
          </p:cNvPr>
          <p:cNvSpPr/>
          <p:nvPr/>
        </p:nvSpPr>
        <p:spPr>
          <a:xfrm>
            <a:off x="2730932" y="5152277"/>
            <a:ext cx="2955814" cy="73152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Process 29">
            <a:extLst>
              <a:ext uri="{FF2B5EF4-FFF2-40B4-BE49-F238E27FC236}">
                <a16:creationId xmlns:a16="http://schemas.microsoft.com/office/drawing/2014/main" id="{99FC7CF2-0545-4DC9-99F0-A8282DCBCF85}"/>
              </a:ext>
            </a:extLst>
          </p:cNvPr>
          <p:cNvSpPr/>
          <p:nvPr/>
        </p:nvSpPr>
        <p:spPr>
          <a:xfrm>
            <a:off x="8471390" y="5228543"/>
            <a:ext cx="1269970" cy="1081624"/>
          </a:xfrm>
          <a:prstGeom prst="flowChartProcess">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Data File</a:t>
            </a:r>
          </a:p>
        </p:txBody>
      </p:sp>
      <p:sp>
        <p:nvSpPr>
          <p:cNvPr id="31" name="TextBox 30">
            <a:extLst>
              <a:ext uri="{FF2B5EF4-FFF2-40B4-BE49-F238E27FC236}">
                <a16:creationId xmlns:a16="http://schemas.microsoft.com/office/drawing/2014/main" id="{9E4222FE-925A-4538-9358-E404853890F2}"/>
              </a:ext>
            </a:extLst>
          </p:cNvPr>
          <p:cNvSpPr txBox="1"/>
          <p:nvPr/>
        </p:nvSpPr>
        <p:spPr>
          <a:xfrm>
            <a:off x="134811" y="5883797"/>
            <a:ext cx="7583807" cy="1015663"/>
          </a:xfrm>
          <a:prstGeom prst="rect">
            <a:avLst/>
          </a:prstGeom>
          <a:noFill/>
        </p:spPr>
        <p:txBody>
          <a:bodyPr wrap="none" rtlCol="0">
            <a:spAutoFit/>
          </a:bodyPr>
          <a:lstStyle/>
          <a:p>
            <a:r>
              <a:rPr lang="en-US" sz="2000" dirty="0"/>
              <a:t>Instruction can manipulate instructions (branching), read or write from </a:t>
            </a:r>
          </a:p>
          <a:p>
            <a:r>
              <a:rPr lang="en-US" sz="2000" dirty="0"/>
              <a:t>data in RAM or load or save data from files on disk.</a:t>
            </a:r>
          </a:p>
          <a:p>
            <a:r>
              <a:rPr lang="en-US" sz="2000" dirty="0"/>
              <a:t>(All are just binary numbers)</a:t>
            </a:r>
          </a:p>
        </p:txBody>
      </p:sp>
    </p:spTree>
    <p:extLst>
      <p:ext uri="{BB962C8B-B14F-4D97-AF65-F5344CB8AC3E}">
        <p14:creationId xmlns:p14="http://schemas.microsoft.com/office/powerpoint/2010/main" val="3694901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517AC-D5FC-4656-96A3-E01AB2E45EF8}"/>
              </a:ext>
            </a:extLst>
          </p:cNvPr>
          <p:cNvSpPr>
            <a:spLocks noGrp="1"/>
          </p:cNvSpPr>
          <p:nvPr>
            <p:ph type="title"/>
          </p:nvPr>
        </p:nvSpPr>
        <p:spPr/>
        <p:txBody>
          <a:bodyPr/>
          <a:lstStyle/>
          <a:p>
            <a:r>
              <a:rPr lang="en-US" dirty="0"/>
              <a:t>Why This is Useful</a:t>
            </a:r>
          </a:p>
        </p:txBody>
      </p:sp>
      <p:sp>
        <p:nvSpPr>
          <p:cNvPr id="3" name="Content Placeholder 2">
            <a:extLst>
              <a:ext uri="{FF2B5EF4-FFF2-40B4-BE49-F238E27FC236}">
                <a16:creationId xmlns:a16="http://schemas.microsoft.com/office/drawing/2014/main" id="{2F9CE961-5318-4CC4-97B7-A3C531D54F79}"/>
              </a:ext>
            </a:extLst>
          </p:cNvPr>
          <p:cNvSpPr>
            <a:spLocks noGrp="1"/>
          </p:cNvSpPr>
          <p:nvPr>
            <p:ph idx="1"/>
          </p:nvPr>
        </p:nvSpPr>
        <p:spPr/>
        <p:txBody>
          <a:bodyPr/>
          <a:lstStyle/>
          <a:p>
            <a:r>
              <a:rPr lang="en-US" sz="2000" dirty="0"/>
              <a:t>Everything in a computer is a number. Programs, Data, </a:t>
            </a:r>
            <a:r>
              <a:rPr lang="en-US" sz="2000" dirty="0" err="1"/>
              <a:t>etc</a:t>
            </a:r>
            <a:endParaRPr lang="en-US" sz="2000" dirty="0"/>
          </a:p>
          <a:p>
            <a:r>
              <a:rPr lang="en-US" sz="2000" dirty="0"/>
              <a:t>This is great because programs and data can be stored the same way</a:t>
            </a:r>
          </a:p>
          <a:p>
            <a:r>
              <a:rPr lang="en-US" sz="2000" dirty="0"/>
              <a:t>Everything can be copied over a network the same way</a:t>
            </a:r>
            <a:endParaRPr lang="en-US" sz="1800" dirty="0"/>
          </a:p>
          <a:p>
            <a:endParaRPr lang="en-US" dirty="0"/>
          </a:p>
        </p:txBody>
      </p:sp>
    </p:spTree>
    <p:extLst>
      <p:ext uri="{BB962C8B-B14F-4D97-AF65-F5344CB8AC3E}">
        <p14:creationId xmlns:p14="http://schemas.microsoft.com/office/powerpoint/2010/main" val="41712656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C9B26-CB03-4C3A-8930-9578152972A8}"/>
              </a:ext>
            </a:extLst>
          </p:cNvPr>
          <p:cNvSpPr>
            <a:spLocks noGrp="1"/>
          </p:cNvSpPr>
          <p:nvPr>
            <p:ph type="title"/>
          </p:nvPr>
        </p:nvSpPr>
        <p:spPr/>
        <p:txBody>
          <a:bodyPr/>
          <a:lstStyle/>
          <a:p>
            <a:r>
              <a:rPr lang="en-US" dirty="0"/>
              <a:t>Binary is Often Represented as Hex</a:t>
            </a:r>
          </a:p>
        </p:txBody>
      </p:sp>
      <p:sp>
        <p:nvSpPr>
          <p:cNvPr id="3" name="Content Placeholder 2">
            <a:extLst>
              <a:ext uri="{FF2B5EF4-FFF2-40B4-BE49-F238E27FC236}">
                <a16:creationId xmlns:a16="http://schemas.microsoft.com/office/drawing/2014/main" id="{33A18937-DDA5-47D4-B179-7E93754E88FE}"/>
              </a:ext>
            </a:extLst>
          </p:cNvPr>
          <p:cNvSpPr>
            <a:spLocks noGrp="1"/>
          </p:cNvSpPr>
          <p:nvPr>
            <p:ph idx="1"/>
          </p:nvPr>
        </p:nvSpPr>
        <p:spPr/>
        <p:txBody>
          <a:bodyPr/>
          <a:lstStyle/>
          <a:p>
            <a:r>
              <a:rPr lang="en-US" dirty="0"/>
              <a:t>Our normal numbers are written in Base 10</a:t>
            </a:r>
          </a:p>
          <a:p>
            <a:r>
              <a:rPr lang="en-US" dirty="0"/>
              <a:t>Binary is Base 2</a:t>
            </a:r>
          </a:p>
          <a:p>
            <a:r>
              <a:rPr lang="en-US" dirty="0"/>
              <a:t>For “short hand”, computer numbers are often written in Base 16</a:t>
            </a:r>
          </a:p>
          <a:p>
            <a:r>
              <a:rPr lang="en-US" dirty="0"/>
              <a:t>This is because there is a 1:1 mapping between 4 bits and 1 Hex number:</a:t>
            </a:r>
          </a:p>
          <a:p>
            <a:pPr marL="228600" lvl="1" indent="0">
              <a:buNone/>
            </a:pPr>
            <a:endParaRPr lang="en-US" dirty="0"/>
          </a:p>
        </p:txBody>
      </p:sp>
      <p:graphicFrame>
        <p:nvGraphicFramePr>
          <p:cNvPr id="4" name="Table 4">
            <a:extLst>
              <a:ext uri="{FF2B5EF4-FFF2-40B4-BE49-F238E27FC236}">
                <a16:creationId xmlns:a16="http://schemas.microsoft.com/office/drawing/2014/main" id="{0A6716D5-02FA-4CA1-BD9F-39DAB7F2289F}"/>
              </a:ext>
            </a:extLst>
          </p:cNvPr>
          <p:cNvGraphicFramePr>
            <a:graphicFrameLocks noGrp="1"/>
          </p:cNvGraphicFramePr>
          <p:nvPr>
            <p:extLst>
              <p:ext uri="{D42A27DB-BD31-4B8C-83A1-F6EECF244321}">
                <p14:modId xmlns:p14="http://schemas.microsoft.com/office/powerpoint/2010/main" val="2259747716"/>
              </p:ext>
            </p:extLst>
          </p:nvPr>
        </p:nvGraphicFramePr>
        <p:xfrm>
          <a:off x="2031999" y="4598160"/>
          <a:ext cx="8211336" cy="1483360"/>
        </p:xfrm>
        <a:graphic>
          <a:graphicData uri="http://schemas.openxmlformats.org/drawingml/2006/table">
            <a:tbl>
              <a:tblPr firstRow="1" bandRow="1">
                <a:tableStyleId>{5C22544A-7EE6-4342-B048-85BDC9FD1C3A}</a:tableStyleId>
              </a:tblPr>
              <a:tblGrid>
                <a:gridCol w="2052834">
                  <a:extLst>
                    <a:ext uri="{9D8B030D-6E8A-4147-A177-3AD203B41FA5}">
                      <a16:colId xmlns:a16="http://schemas.microsoft.com/office/drawing/2014/main" val="282265207"/>
                    </a:ext>
                  </a:extLst>
                </a:gridCol>
                <a:gridCol w="2052834">
                  <a:extLst>
                    <a:ext uri="{9D8B030D-6E8A-4147-A177-3AD203B41FA5}">
                      <a16:colId xmlns:a16="http://schemas.microsoft.com/office/drawing/2014/main" val="3056311465"/>
                    </a:ext>
                  </a:extLst>
                </a:gridCol>
                <a:gridCol w="2052834">
                  <a:extLst>
                    <a:ext uri="{9D8B030D-6E8A-4147-A177-3AD203B41FA5}">
                      <a16:colId xmlns:a16="http://schemas.microsoft.com/office/drawing/2014/main" val="3363779873"/>
                    </a:ext>
                  </a:extLst>
                </a:gridCol>
                <a:gridCol w="2052834">
                  <a:extLst>
                    <a:ext uri="{9D8B030D-6E8A-4147-A177-3AD203B41FA5}">
                      <a16:colId xmlns:a16="http://schemas.microsoft.com/office/drawing/2014/main" val="756421929"/>
                    </a:ext>
                  </a:extLst>
                </a:gridCol>
              </a:tblGrid>
              <a:tr h="370840">
                <a:tc>
                  <a:txBody>
                    <a:bodyPr/>
                    <a:lstStyle/>
                    <a:p>
                      <a:r>
                        <a:rPr lang="en-US" dirty="0"/>
                        <a:t>0000 – 0</a:t>
                      </a:r>
                    </a:p>
                  </a:txBody>
                  <a:tcPr/>
                </a:tc>
                <a:tc>
                  <a:txBody>
                    <a:bodyPr/>
                    <a:lstStyle/>
                    <a:p>
                      <a:r>
                        <a:rPr lang="en-US" dirty="0"/>
                        <a:t>0100 – 4</a:t>
                      </a:r>
                    </a:p>
                  </a:txBody>
                  <a:tcPr/>
                </a:tc>
                <a:tc>
                  <a:txBody>
                    <a:bodyPr/>
                    <a:lstStyle/>
                    <a:p>
                      <a:r>
                        <a:rPr lang="en-US" dirty="0"/>
                        <a:t>1000 – 8</a:t>
                      </a:r>
                    </a:p>
                  </a:txBody>
                  <a:tcPr/>
                </a:tc>
                <a:tc>
                  <a:txBody>
                    <a:bodyPr/>
                    <a:lstStyle/>
                    <a:p>
                      <a:r>
                        <a:rPr lang="en-US" dirty="0"/>
                        <a:t>1100 – C (hex 12)</a:t>
                      </a:r>
                    </a:p>
                  </a:txBody>
                  <a:tcPr/>
                </a:tc>
                <a:extLst>
                  <a:ext uri="{0D108BD9-81ED-4DB2-BD59-A6C34878D82A}">
                    <a16:rowId xmlns:a16="http://schemas.microsoft.com/office/drawing/2014/main" val="363531049"/>
                  </a:ext>
                </a:extLst>
              </a:tr>
              <a:tr h="370840">
                <a:tc>
                  <a:txBody>
                    <a:bodyPr/>
                    <a:lstStyle/>
                    <a:p>
                      <a:r>
                        <a:rPr lang="en-US" dirty="0"/>
                        <a:t>0001 – 1</a:t>
                      </a:r>
                    </a:p>
                  </a:txBody>
                  <a:tcPr/>
                </a:tc>
                <a:tc>
                  <a:txBody>
                    <a:bodyPr/>
                    <a:lstStyle/>
                    <a:p>
                      <a:r>
                        <a:rPr lang="en-US" dirty="0"/>
                        <a:t>0101 – 5</a:t>
                      </a:r>
                    </a:p>
                  </a:txBody>
                  <a:tcPr/>
                </a:tc>
                <a:tc>
                  <a:txBody>
                    <a:bodyPr/>
                    <a:lstStyle/>
                    <a:p>
                      <a:r>
                        <a:rPr lang="en-US" dirty="0"/>
                        <a:t>1001 – 9</a:t>
                      </a:r>
                    </a:p>
                  </a:txBody>
                  <a:tcPr/>
                </a:tc>
                <a:tc>
                  <a:txBody>
                    <a:bodyPr/>
                    <a:lstStyle/>
                    <a:p>
                      <a:r>
                        <a:rPr lang="en-US" dirty="0"/>
                        <a:t>1101 – D (hex 13)</a:t>
                      </a:r>
                    </a:p>
                  </a:txBody>
                  <a:tcPr/>
                </a:tc>
                <a:extLst>
                  <a:ext uri="{0D108BD9-81ED-4DB2-BD59-A6C34878D82A}">
                    <a16:rowId xmlns:a16="http://schemas.microsoft.com/office/drawing/2014/main" val="647217079"/>
                  </a:ext>
                </a:extLst>
              </a:tr>
              <a:tr h="370840">
                <a:tc>
                  <a:txBody>
                    <a:bodyPr/>
                    <a:lstStyle/>
                    <a:p>
                      <a:r>
                        <a:rPr lang="en-US" dirty="0"/>
                        <a:t>0010 – 2</a:t>
                      </a:r>
                    </a:p>
                  </a:txBody>
                  <a:tcPr/>
                </a:tc>
                <a:tc>
                  <a:txBody>
                    <a:bodyPr/>
                    <a:lstStyle/>
                    <a:p>
                      <a:r>
                        <a:rPr lang="en-US" dirty="0"/>
                        <a:t>0110 – 6</a:t>
                      </a:r>
                    </a:p>
                  </a:txBody>
                  <a:tcPr/>
                </a:tc>
                <a:tc>
                  <a:txBody>
                    <a:bodyPr/>
                    <a:lstStyle/>
                    <a:p>
                      <a:r>
                        <a:rPr lang="en-US" dirty="0"/>
                        <a:t>1010 – A (hex 10)</a:t>
                      </a:r>
                    </a:p>
                  </a:txBody>
                  <a:tcPr/>
                </a:tc>
                <a:tc>
                  <a:txBody>
                    <a:bodyPr/>
                    <a:lstStyle/>
                    <a:p>
                      <a:r>
                        <a:rPr lang="en-US" dirty="0"/>
                        <a:t>1110 – E (hex 14)</a:t>
                      </a:r>
                    </a:p>
                  </a:txBody>
                  <a:tcPr/>
                </a:tc>
                <a:extLst>
                  <a:ext uri="{0D108BD9-81ED-4DB2-BD59-A6C34878D82A}">
                    <a16:rowId xmlns:a16="http://schemas.microsoft.com/office/drawing/2014/main" val="2238154082"/>
                  </a:ext>
                </a:extLst>
              </a:tr>
              <a:tr h="370840">
                <a:tc>
                  <a:txBody>
                    <a:bodyPr/>
                    <a:lstStyle/>
                    <a:p>
                      <a:r>
                        <a:rPr lang="en-US" dirty="0"/>
                        <a:t>0011 – 3</a:t>
                      </a:r>
                    </a:p>
                  </a:txBody>
                  <a:tcPr/>
                </a:tc>
                <a:tc>
                  <a:txBody>
                    <a:bodyPr/>
                    <a:lstStyle/>
                    <a:p>
                      <a:r>
                        <a:rPr lang="en-US" dirty="0"/>
                        <a:t>0111 - 7</a:t>
                      </a:r>
                    </a:p>
                  </a:txBody>
                  <a:tcPr/>
                </a:tc>
                <a:tc>
                  <a:txBody>
                    <a:bodyPr/>
                    <a:lstStyle/>
                    <a:p>
                      <a:r>
                        <a:rPr lang="en-US" dirty="0"/>
                        <a:t>1011 – B (hex 11)</a:t>
                      </a:r>
                    </a:p>
                  </a:txBody>
                  <a:tcPr/>
                </a:tc>
                <a:tc>
                  <a:txBody>
                    <a:bodyPr/>
                    <a:lstStyle/>
                    <a:p>
                      <a:r>
                        <a:rPr lang="en-US" dirty="0"/>
                        <a:t>1111 – F (hex 15)</a:t>
                      </a:r>
                    </a:p>
                  </a:txBody>
                  <a:tcPr/>
                </a:tc>
                <a:extLst>
                  <a:ext uri="{0D108BD9-81ED-4DB2-BD59-A6C34878D82A}">
                    <a16:rowId xmlns:a16="http://schemas.microsoft.com/office/drawing/2014/main" val="1986921818"/>
                  </a:ext>
                </a:extLst>
              </a:tr>
            </a:tbl>
          </a:graphicData>
        </a:graphic>
      </p:graphicFrame>
    </p:spTree>
    <p:extLst>
      <p:ext uri="{BB962C8B-B14F-4D97-AF65-F5344CB8AC3E}">
        <p14:creationId xmlns:p14="http://schemas.microsoft.com/office/powerpoint/2010/main" val="33148545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DFD74-199E-4C56-AEC3-C4BCA02FAAD1}"/>
              </a:ext>
            </a:extLst>
          </p:cNvPr>
          <p:cNvSpPr>
            <a:spLocks noGrp="1"/>
          </p:cNvSpPr>
          <p:nvPr>
            <p:ph type="title"/>
          </p:nvPr>
        </p:nvSpPr>
        <p:spPr/>
        <p:txBody>
          <a:bodyPr/>
          <a:lstStyle/>
          <a:p>
            <a:r>
              <a:rPr lang="en-US" dirty="0"/>
              <a:t>Computing 2000 – Present</a:t>
            </a:r>
          </a:p>
        </p:txBody>
      </p:sp>
      <p:pic>
        <p:nvPicPr>
          <p:cNvPr id="5" name="Picture 4">
            <a:extLst>
              <a:ext uri="{FF2B5EF4-FFF2-40B4-BE49-F238E27FC236}">
                <a16:creationId xmlns:a16="http://schemas.microsoft.com/office/drawing/2014/main" id="{64455C68-5CB8-4BF4-8B87-EC5456496A8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496965" y="2670868"/>
            <a:ext cx="5012629" cy="3132893"/>
          </a:xfrm>
          <a:prstGeom prst="rect">
            <a:avLst/>
          </a:prstGeom>
        </p:spPr>
      </p:pic>
      <p:sp>
        <p:nvSpPr>
          <p:cNvPr id="6" name="TextBox 5">
            <a:extLst>
              <a:ext uri="{FF2B5EF4-FFF2-40B4-BE49-F238E27FC236}">
                <a16:creationId xmlns:a16="http://schemas.microsoft.com/office/drawing/2014/main" id="{3503A7C9-03F9-42AA-AB9C-58FFC8EDCF46}"/>
              </a:ext>
            </a:extLst>
          </p:cNvPr>
          <p:cNvSpPr txBox="1"/>
          <p:nvPr/>
        </p:nvSpPr>
        <p:spPr>
          <a:xfrm>
            <a:off x="6557273" y="5892236"/>
            <a:ext cx="4952321" cy="230832"/>
          </a:xfrm>
          <a:prstGeom prst="rect">
            <a:avLst/>
          </a:prstGeom>
          <a:noFill/>
        </p:spPr>
        <p:txBody>
          <a:bodyPr wrap="square" rtlCol="0">
            <a:spAutoFit/>
          </a:bodyPr>
          <a:lstStyle/>
          <a:p>
            <a:r>
              <a:rPr lang="en-US" sz="900">
                <a:hlinkClick r:id="rId3" tooltip="http://www.techstagram.com/2013/02/22/google-data-centers/"/>
              </a:rPr>
              <a:t>This Photo</a:t>
            </a:r>
            <a:r>
              <a:rPr lang="en-US" sz="900"/>
              <a:t> by Unknown Author is licensed under </a:t>
            </a:r>
            <a:r>
              <a:rPr lang="en-US" sz="900">
                <a:hlinkClick r:id="rId4" tooltip="https://creativecommons.org/licenses/by-nc-nd/3.0/"/>
              </a:rPr>
              <a:t>CC BY-NC-ND</a:t>
            </a:r>
            <a:endParaRPr lang="en-US" sz="900"/>
          </a:p>
        </p:txBody>
      </p:sp>
      <p:pic>
        <p:nvPicPr>
          <p:cNvPr id="11" name="Picture 10">
            <a:extLst>
              <a:ext uri="{FF2B5EF4-FFF2-40B4-BE49-F238E27FC236}">
                <a16:creationId xmlns:a16="http://schemas.microsoft.com/office/drawing/2014/main" id="{AC790B4E-D3F8-4535-B469-6F145582E356}"/>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748503" y="2689411"/>
            <a:ext cx="4171950" cy="3057525"/>
          </a:xfrm>
          <a:prstGeom prst="rect">
            <a:avLst/>
          </a:prstGeom>
        </p:spPr>
      </p:pic>
      <p:sp>
        <p:nvSpPr>
          <p:cNvPr id="12" name="TextBox 11">
            <a:extLst>
              <a:ext uri="{FF2B5EF4-FFF2-40B4-BE49-F238E27FC236}">
                <a16:creationId xmlns:a16="http://schemas.microsoft.com/office/drawing/2014/main" id="{803738E7-03F4-4F4E-84B4-ABAECCEFE294}"/>
              </a:ext>
            </a:extLst>
          </p:cNvPr>
          <p:cNvSpPr txBox="1"/>
          <p:nvPr/>
        </p:nvSpPr>
        <p:spPr>
          <a:xfrm>
            <a:off x="748503" y="5803761"/>
            <a:ext cx="4171950" cy="230832"/>
          </a:xfrm>
          <a:prstGeom prst="rect">
            <a:avLst/>
          </a:prstGeom>
          <a:noFill/>
        </p:spPr>
        <p:txBody>
          <a:bodyPr wrap="square" rtlCol="0">
            <a:spAutoFit/>
          </a:bodyPr>
          <a:lstStyle/>
          <a:p>
            <a:r>
              <a:rPr lang="en-US" sz="900">
                <a:hlinkClick r:id="rId6" tooltip="http://dhinchakdev.blogspot.com/2015/01/how-to-create-wifi-hotspot-using.html"/>
              </a:rPr>
              <a:t>This Photo</a:t>
            </a:r>
            <a:r>
              <a:rPr lang="en-US" sz="900"/>
              <a:t> by Unknown Author is licensed under </a:t>
            </a:r>
            <a:r>
              <a:rPr lang="en-US" sz="900">
                <a:hlinkClick r:id="rId7" tooltip="https://creativecommons.org/licenses/by/3.0/"/>
              </a:rPr>
              <a:t>CC BY</a:t>
            </a:r>
            <a:endParaRPr lang="en-US" sz="900"/>
          </a:p>
        </p:txBody>
      </p:sp>
      <p:sp>
        <p:nvSpPr>
          <p:cNvPr id="13" name="Arrow: Left-Right 12">
            <a:extLst>
              <a:ext uri="{FF2B5EF4-FFF2-40B4-BE49-F238E27FC236}">
                <a16:creationId xmlns:a16="http://schemas.microsoft.com/office/drawing/2014/main" id="{F64AFF4B-36CA-4905-B537-ED89D2B4AFE5}"/>
              </a:ext>
            </a:extLst>
          </p:cNvPr>
          <p:cNvSpPr/>
          <p:nvPr/>
        </p:nvSpPr>
        <p:spPr>
          <a:xfrm>
            <a:off x="4718695" y="3738323"/>
            <a:ext cx="1980386" cy="74077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NETWORK</a:t>
            </a:r>
          </a:p>
        </p:txBody>
      </p:sp>
    </p:spTree>
    <p:extLst>
      <p:ext uri="{BB962C8B-B14F-4D97-AF65-F5344CB8AC3E}">
        <p14:creationId xmlns:p14="http://schemas.microsoft.com/office/powerpoint/2010/main" val="8120707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72AD6-2A50-4F5C-B96A-26C19966A350}"/>
              </a:ext>
            </a:extLst>
          </p:cNvPr>
          <p:cNvSpPr>
            <a:spLocks noGrp="1"/>
          </p:cNvSpPr>
          <p:nvPr>
            <p:ph type="title"/>
          </p:nvPr>
        </p:nvSpPr>
        <p:spPr/>
        <p:txBody>
          <a:bodyPr/>
          <a:lstStyle/>
          <a:p>
            <a:r>
              <a:rPr lang="en-US" dirty="0"/>
              <a:t>General Ideas Behind Client-server</a:t>
            </a:r>
          </a:p>
        </p:txBody>
      </p:sp>
      <p:sp>
        <p:nvSpPr>
          <p:cNvPr id="3" name="Content Placeholder 2">
            <a:extLst>
              <a:ext uri="{FF2B5EF4-FFF2-40B4-BE49-F238E27FC236}">
                <a16:creationId xmlns:a16="http://schemas.microsoft.com/office/drawing/2014/main" id="{14818423-86B0-44F1-AFDE-3EF0F5F7F977}"/>
              </a:ext>
            </a:extLst>
          </p:cNvPr>
          <p:cNvSpPr>
            <a:spLocks noGrp="1"/>
          </p:cNvSpPr>
          <p:nvPr>
            <p:ph idx="1"/>
          </p:nvPr>
        </p:nvSpPr>
        <p:spPr/>
        <p:txBody>
          <a:bodyPr/>
          <a:lstStyle/>
          <a:p>
            <a:r>
              <a:rPr lang="en-US" dirty="0"/>
              <a:t>Put a bunch of resources in a high-performance, centralized machine (SERVER)</a:t>
            </a:r>
          </a:p>
          <a:p>
            <a:r>
              <a:rPr lang="en-US" dirty="0"/>
              <a:t>Clients can be much “dumber” </a:t>
            </a:r>
            <a:r>
              <a:rPr lang="en-US" i="1" dirty="0"/>
              <a:t>by comparison</a:t>
            </a:r>
            <a:endParaRPr lang="en-US" dirty="0"/>
          </a:p>
          <a:p>
            <a:r>
              <a:rPr lang="en-US" dirty="0"/>
              <a:t>Much more efficient</a:t>
            </a:r>
          </a:p>
          <a:p>
            <a:pPr lvl="1"/>
            <a:r>
              <a:rPr lang="en-US" dirty="0"/>
              <a:t>Sharing data between devices, applications, and people (and marketing)</a:t>
            </a:r>
          </a:p>
          <a:p>
            <a:pPr lvl="1"/>
            <a:r>
              <a:rPr lang="en-US" dirty="0"/>
              <a:t>Access from multiple locations (including hackers!)</a:t>
            </a:r>
          </a:p>
          <a:p>
            <a:pPr lvl="1"/>
            <a:r>
              <a:rPr lang="en-US" dirty="0"/>
              <a:t>Time-sharing a central machine is more scalable and cost-effective</a:t>
            </a:r>
          </a:p>
        </p:txBody>
      </p:sp>
    </p:spTree>
    <p:extLst>
      <p:ext uri="{BB962C8B-B14F-4D97-AF65-F5344CB8AC3E}">
        <p14:creationId xmlns:p14="http://schemas.microsoft.com/office/powerpoint/2010/main" val="34373852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666FE-4BC5-4DE5-BC62-DD73229DA03A}"/>
              </a:ext>
            </a:extLst>
          </p:cNvPr>
          <p:cNvSpPr>
            <a:spLocks noGrp="1"/>
          </p:cNvSpPr>
          <p:nvPr>
            <p:ph type="title"/>
          </p:nvPr>
        </p:nvSpPr>
        <p:spPr/>
        <p:txBody>
          <a:bodyPr/>
          <a:lstStyle/>
          <a:p>
            <a:r>
              <a:rPr lang="en-US" dirty="0"/>
              <a:t>Confusing Meaning of “Server”</a:t>
            </a:r>
          </a:p>
        </p:txBody>
      </p:sp>
      <p:sp>
        <p:nvSpPr>
          <p:cNvPr id="3" name="Content Placeholder 2">
            <a:extLst>
              <a:ext uri="{FF2B5EF4-FFF2-40B4-BE49-F238E27FC236}">
                <a16:creationId xmlns:a16="http://schemas.microsoft.com/office/drawing/2014/main" id="{1E97DAD6-D73C-4253-B679-AF4560AA31E7}"/>
              </a:ext>
            </a:extLst>
          </p:cNvPr>
          <p:cNvSpPr>
            <a:spLocks noGrp="1"/>
          </p:cNvSpPr>
          <p:nvPr>
            <p:ph idx="1"/>
          </p:nvPr>
        </p:nvSpPr>
        <p:spPr/>
        <p:txBody>
          <a:bodyPr/>
          <a:lstStyle/>
          <a:p>
            <a:r>
              <a:rPr lang="en-US" dirty="0"/>
              <a:t>Server sometimes refers to the actual physical machine</a:t>
            </a:r>
          </a:p>
          <a:p>
            <a:r>
              <a:rPr lang="en-US" dirty="0"/>
              <a:t>Server sometimes refers to the computer program that provides service</a:t>
            </a:r>
          </a:p>
          <a:p>
            <a:r>
              <a:rPr lang="en-US" dirty="0"/>
              <a:t>Really, a machine is a “server” (machine) if it has one or more server programs running </a:t>
            </a:r>
          </a:p>
        </p:txBody>
      </p:sp>
      <p:pic>
        <p:nvPicPr>
          <p:cNvPr id="5" name="Picture 4">
            <a:extLst>
              <a:ext uri="{FF2B5EF4-FFF2-40B4-BE49-F238E27FC236}">
                <a16:creationId xmlns:a16="http://schemas.microsoft.com/office/drawing/2014/main" id="{CDFA521E-67BB-4475-940D-3348435BD4A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918771" y="4155300"/>
            <a:ext cx="2354458" cy="2354458"/>
          </a:xfrm>
          <a:prstGeom prst="rect">
            <a:avLst/>
          </a:prstGeom>
        </p:spPr>
      </p:pic>
      <p:sp>
        <p:nvSpPr>
          <p:cNvPr id="7" name="TextBox 6">
            <a:extLst>
              <a:ext uri="{FF2B5EF4-FFF2-40B4-BE49-F238E27FC236}">
                <a16:creationId xmlns:a16="http://schemas.microsoft.com/office/drawing/2014/main" id="{83B17BB2-FC89-4567-9ACB-BA41822A8645}"/>
              </a:ext>
            </a:extLst>
          </p:cNvPr>
          <p:cNvSpPr txBox="1"/>
          <p:nvPr/>
        </p:nvSpPr>
        <p:spPr>
          <a:xfrm>
            <a:off x="5167292" y="6401292"/>
            <a:ext cx="2214690" cy="369332"/>
          </a:xfrm>
          <a:prstGeom prst="rect">
            <a:avLst/>
          </a:prstGeom>
          <a:noFill/>
        </p:spPr>
        <p:txBody>
          <a:bodyPr wrap="square" rtlCol="0">
            <a:spAutoFit/>
          </a:bodyPr>
          <a:lstStyle/>
          <a:p>
            <a:r>
              <a:rPr lang="en-US" sz="900">
                <a:hlinkClick r:id="rId3" tooltip="https://it.wikipedia.org/wiki/Bastion_host"/>
              </a:rPr>
              <a:t>This Photo</a:t>
            </a:r>
            <a:r>
              <a:rPr lang="en-US" sz="900"/>
              <a:t> by Unknown Author is licensed under </a:t>
            </a:r>
            <a:r>
              <a:rPr lang="en-US" sz="900">
                <a:hlinkClick r:id="rId4" tooltip="https://creativecommons.org/licenses/by-sa/3.0/"/>
              </a:rPr>
              <a:t>CC BY-SA</a:t>
            </a:r>
            <a:endParaRPr lang="en-US" sz="900"/>
          </a:p>
        </p:txBody>
      </p:sp>
      <p:sp>
        <p:nvSpPr>
          <p:cNvPr id="8" name="Oval 7">
            <a:extLst>
              <a:ext uri="{FF2B5EF4-FFF2-40B4-BE49-F238E27FC236}">
                <a16:creationId xmlns:a16="http://schemas.microsoft.com/office/drawing/2014/main" id="{9A83777A-9ADC-4456-8ABD-B56FA9304988}"/>
              </a:ext>
            </a:extLst>
          </p:cNvPr>
          <p:cNvSpPr/>
          <p:nvPr/>
        </p:nvSpPr>
        <p:spPr>
          <a:xfrm>
            <a:off x="2283431" y="4201197"/>
            <a:ext cx="1695236" cy="157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Web Server</a:t>
            </a:r>
          </a:p>
          <a:p>
            <a:pPr algn="ctr"/>
            <a:r>
              <a:rPr lang="en-US" dirty="0"/>
              <a:t>Program</a:t>
            </a:r>
          </a:p>
        </p:txBody>
      </p:sp>
      <p:sp>
        <p:nvSpPr>
          <p:cNvPr id="10" name="Oval 9">
            <a:extLst>
              <a:ext uri="{FF2B5EF4-FFF2-40B4-BE49-F238E27FC236}">
                <a16:creationId xmlns:a16="http://schemas.microsoft.com/office/drawing/2014/main" id="{9C01C6E3-13DE-436D-90D7-8271FD0A8A96}"/>
              </a:ext>
            </a:extLst>
          </p:cNvPr>
          <p:cNvSpPr/>
          <p:nvPr/>
        </p:nvSpPr>
        <p:spPr>
          <a:xfrm>
            <a:off x="8312685" y="4201197"/>
            <a:ext cx="1695236" cy="157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Game Server</a:t>
            </a:r>
          </a:p>
          <a:p>
            <a:pPr algn="ctr"/>
            <a:r>
              <a:rPr lang="en-US" dirty="0"/>
              <a:t>Program</a:t>
            </a:r>
          </a:p>
        </p:txBody>
      </p:sp>
      <p:cxnSp>
        <p:nvCxnSpPr>
          <p:cNvPr id="12" name="Straight Connector 11">
            <a:extLst>
              <a:ext uri="{FF2B5EF4-FFF2-40B4-BE49-F238E27FC236}">
                <a16:creationId xmlns:a16="http://schemas.microsoft.com/office/drawing/2014/main" id="{77D93193-CD72-4614-9D20-FEECF9D49AF0}"/>
              </a:ext>
            </a:extLst>
          </p:cNvPr>
          <p:cNvCxnSpPr>
            <a:cxnSpLocks/>
            <a:stCxn id="8" idx="0"/>
          </p:cNvCxnSpPr>
          <p:nvPr/>
        </p:nvCxnSpPr>
        <p:spPr>
          <a:xfrm>
            <a:off x="3131049" y="4201197"/>
            <a:ext cx="2768885" cy="95129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2D96066-9CBC-463A-8C3B-7DCEA6B035AF}"/>
              </a:ext>
            </a:extLst>
          </p:cNvPr>
          <p:cNvCxnSpPr>
            <a:cxnSpLocks/>
            <a:stCxn id="8" idx="4"/>
          </p:cNvCxnSpPr>
          <p:nvPr/>
        </p:nvCxnSpPr>
        <p:spPr>
          <a:xfrm flipV="1">
            <a:off x="3131049" y="5152490"/>
            <a:ext cx="2768885" cy="62158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C5DA7D6-0059-4576-833B-BCC6A2956C90}"/>
              </a:ext>
            </a:extLst>
          </p:cNvPr>
          <p:cNvCxnSpPr>
            <a:cxnSpLocks/>
            <a:stCxn id="10" idx="0"/>
          </p:cNvCxnSpPr>
          <p:nvPr/>
        </p:nvCxnSpPr>
        <p:spPr>
          <a:xfrm flipH="1">
            <a:off x="6444465" y="4201197"/>
            <a:ext cx="2715838" cy="8485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F554286-73D9-4964-9B22-9DA69D1A0256}"/>
              </a:ext>
            </a:extLst>
          </p:cNvPr>
          <p:cNvCxnSpPr>
            <a:cxnSpLocks/>
            <a:stCxn id="10" idx="4"/>
          </p:cNvCxnSpPr>
          <p:nvPr/>
        </p:nvCxnSpPr>
        <p:spPr>
          <a:xfrm flipH="1" flipV="1">
            <a:off x="6444465" y="5125949"/>
            <a:ext cx="2715838" cy="648128"/>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5682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AC4F6-350B-4492-9ECF-F88B494C75CE}"/>
              </a:ext>
            </a:extLst>
          </p:cNvPr>
          <p:cNvSpPr>
            <a:spLocks noGrp="1"/>
          </p:cNvSpPr>
          <p:nvPr>
            <p:ph type="title"/>
          </p:nvPr>
        </p:nvSpPr>
        <p:spPr/>
        <p:txBody>
          <a:bodyPr/>
          <a:lstStyle/>
          <a:p>
            <a:r>
              <a:rPr lang="en-US" dirty="0"/>
              <a:t>Computing 1960-1980 (</a:t>
            </a:r>
            <a:r>
              <a:rPr lang="en-US" dirty="0" err="1"/>
              <a:t>ish</a:t>
            </a:r>
            <a:r>
              <a:rPr lang="en-US" dirty="0"/>
              <a:t>)</a:t>
            </a:r>
          </a:p>
        </p:txBody>
      </p:sp>
      <p:pic>
        <p:nvPicPr>
          <p:cNvPr id="5" name="Picture 4">
            <a:extLst>
              <a:ext uri="{FF2B5EF4-FFF2-40B4-BE49-F238E27FC236}">
                <a16:creationId xmlns:a16="http://schemas.microsoft.com/office/drawing/2014/main" id="{172FC498-A0C6-43C4-A7B7-3316B931FF3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428482" y="2678213"/>
            <a:ext cx="3819780" cy="2530150"/>
          </a:xfrm>
          <a:prstGeom prst="rect">
            <a:avLst/>
          </a:prstGeom>
        </p:spPr>
      </p:pic>
      <p:sp>
        <p:nvSpPr>
          <p:cNvPr id="6" name="TextBox 5">
            <a:extLst>
              <a:ext uri="{FF2B5EF4-FFF2-40B4-BE49-F238E27FC236}">
                <a16:creationId xmlns:a16="http://schemas.microsoft.com/office/drawing/2014/main" id="{A8ED2C29-6DC4-480C-8318-A22AB8871411}"/>
              </a:ext>
            </a:extLst>
          </p:cNvPr>
          <p:cNvSpPr txBox="1"/>
          <p:nvPr/>
        </p:nvSpPr>
        <p:spPr>
          <a:xfrm>
            <a:off x="7428482" y="5393227"/>
            <a:ext cx="3819780" cy="230832"/>
          </a:xfrm>
          <a:prstGeom prst="rect">
            <a:avLst/>
          </a:prstGeom>
          <a:noFill/>
        </p:spPr>
        <p:txBody>
          <a:bodyPr wrap="square" rtlCol="0">
            <a:spAutoFit/>
          </a:bodyPr>
          <a:lstStyle/>
          <a:p>
            <a:r>
              <a:rPr lang="en-US" sz="900">
                <a:hlinkClick r:id="rId3" tooltip="http://www.thaigoodview.com/node/161284"/>
              </a:rPr>
              <a:t>This Photo</a:t>
            </a:r>
            <a:r>
              <a:rPr lang="en-US" sz="900"/>
              <a:t> by Unknown Author is licensed under </a:t>
            </a:r>
            <a:r>
              <a:rPr lang="en-US" sz="900">
                <a:hlinkClick r:id="rId4" tooltip="https://creativecommons.org/licenses/by-nc-sa/3.0/"/>
              </a:rPr>
              <a:t>CC BY-SA-NC</a:t>
            </a:r>
            <a:endParaRPr lang="en-US" sz="900"/>
          </a:p>
        </p:txBody>
      </p:sp>
      <p:pic>
        <p:nvPicPr>
          <p:cNvPr id="8" name="Picture 7">
            <a:extLst>
              <a:ext uri="{FF2B5EF4-FFF2-40B4-BE49-F238E27FC236}">
                <a16:creationId xmlns:a16="http://schemas.microsoft.com/office/drawing/2014/main" id="{6B68F87B-D9EA-4BFF-90EC-9A7A31E8D6D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943738" y="2672760"/>
            <a:ext cx="2947333" cy="2615758"/>
          </a:xfrm>
          <a:prstGeom prst="rect">
            <a:avLst/>
          </a:prstGeom>
        </p:spPr>
      </p:pic>
      <p:sp>
        <p:nvSpPr>
          <p:cNvPr id="9" name="TextBox 8">
            <a:extLst>
              <a:ext uri="{FF2B5EF4-FFF2-40B4-BE49-F238E27FC236}">
                <a16:creationId xmlns:a16="http://schemas.microsoft.com/office/drawing/2014/main" id="{29375814-938D-4961-A491-095E380B2C4D}"/>
              </a:ext>
            </a:extLst>
          </p:cNvPr>
          <p:cNvSpPr txBox="1"/>
          <p:nvPr/>
        </p:nvSpPr>
        <p:spPr>
          <a:xfrm>
            <a:off x="2232337" y="7016920"/>
            <a:ext cx="9429929" cy="230832"/>
          </a:xfrm>
          <a:prstGeom prst="rect">
            <a:avLst/>
          </a:prstGeom>
          <a:noFill/>
        </p:spPr>
        <p:txBody>
          <a:bodyPr wrap="square" rtlCol="0">
            <a:spAutoFit/>
          </a:bodyPr>
          <a:lstStyle/>
          <a:p>
            <a:r>
              <a:rPr lang="en-US" sz="900">
                <a:hlinkClick r:id="rId6" tooltip="https://en.wikipedia.org/wiki/Computer_terminal#Dumb_terminals"/>
              </a:rPr>
              <a:t>This Photo</a:t>
            </a:r>
            <a:r>
              <a:rPr lang="en-US" sz="900"/>
              <a:t> by Unknown Author is licensed under </a:t>
            </a:r>
            <a:r>
              <a:rPr lang="en-US" sz="900">
                <a:hlinkClick r:id="rId7" tooltip="https://creativecommons.org/licenses/by-sa/3.0/"/>
              </a:rPr>
              <a:t>CC BY-SA</a:t>
            </a:r>
            <a:endParaRPr lang="en-US" sz="900"/>
          </a:p>
        </p:txBody>
      </p:sp>
      <p:sp>
        <p:nvSpPr>
          <p:cNvPr id="10" name="TextBox 9">
            <a:extLst>
              <a:ext uri="{FF2B5EF4-FFF2-40B4-BE49-F238E27FC236}">
                <a16:creationId xmlns:a16="http://schemas.microsoft.com/office/drawing/2014/main" id="{A1488420-2333-4AEB-9E29-807ABFFA5155}"/>
              </a:ext>
            </a:extLst>
          </p:cNvPr>
          <p:cNvSpPr txBox="1"/>
          <p:nvPr/>
        </p:nvSpPr>
        <p:spPr>
          <a:xfrm>
            <a:off x="8508222" y="5808923"/>
            <a:ext cx="1452642" cy="369332"/>
          </a:xfrm>
          <a:prstGeom prst="rect">
            <a:avLst/>
          </a:prstGeom>
          <a:noFill/>
        </p:spPr>
        <p:txBody>
          <a:bodyPr wrap="none" rtlCol="0">
            <a:spAutoFit/>
          </a:bodyPr>
          <a:lstStyle/>
          <a:p>
            <a:r>
              <a:rPr lang="en-US" dirty="0"/>
              <a:t>MAINFRAME</a:t>
            </a:r>
          </a:p>
        </p:txBody>
      </p:sp>
      <p:sp>
        <p:nvSpPr>
          <p:cNvPr id="11" name="TextBox 10">
            <a:extLst>
              <a:ext uri="{FF2B5EF4-FFF2-40B4-BE49-F238E27FC236}">
                <a16:creationId xmlns:a16="http://schemas.microsoft.com/office/drawing/2014/main" id="{D41B53F3-CDEF-49F9-A4C2-2B2C4BDD04E8}"/>
              </a:ext>
            </a:extLst>
          </p:cNvPr>
          <p:cNvSpPr txBox="1"/>
          <p:nvPr/>
        </p:nvSpPr>
        <p:spPr>
          <a:xfrm>
            <a:off x="1310477" y="5804027"/>
            <a:ext cx="2140330" cy="369332"/>
          </a:xfrm>
          <a:prstGeom prst="rect">
            <a:avLst/>
          </a:prstGeom>
          <a:noFill/>
        </p:spPr>
        <p:txBody>
          <a:bodyPr wrap="none" rtlCol="0">
            <a:spAutoFit/>
          </a:bodyPr>
          <a:lstStyle/>
          <a:p>
            <a:r>
              <a:rPr lang="en-US" dirty="0"/>
              <a:t>“DUMB” TERMINAL</a:t>
            </a:r>
          </a:p>
        </p:txBody>
      </p:sp>
      <p:sp>
        <p:nvSpPr>
          <p:cNvPr id="12" name="Arrow: Left-Right 11">
            <a:extLst>
              <a:ext uri="{FF2B5EF4-FFF2-40B4-BE49-F238E27FC236}">
                <a16:creationId xmlns:a16="http://schemas.microsoft.com/office/drawing/2014/main" id="{34B3AB0E-D878-461E-B679-1574F08B7C9C}"/>
              </a:ext>
            </a:extLst>
          </p:cNvPr>
          <p:cNvSpPr/>
          <p:nvPr/>
        </p:nvSpPr>
        <p:spPr>
          <a:xfrm>
            <a:off x="4117244" y="3738323"/>
            <a:ext cx="3183285" cy="74077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NETWORK</a:t>
            </a:r>
          </a:p>
        </p:txBody>
      </p:sp>
      <p:sp>
        <p:nvSpPr>
          <p:cNvPr id="3" name="TextBox 2">
            <a:extLst>
              <a:ext uri="{FF2B5EF4-FFF2-40B4-BE49-F238E27FC236}">
                <a16:creationId xmlns:a16="http://schemas.microsoft.com/office/drawing/2014/main" id="{10F7FB8F-6459-41E6-9883-A4659C9407E6}"/>
              </a:ext>
            </a:extLst>
          </p:cNvPr>
          <p:cNvSpPr txBox="1"/>
          <p:nvPr/>
        </p:nvSpPr>
        <p:spPr>
          <a:xfrm>
            <a:off x="6881513" y="6102984"/>
            <a:ext cx="4913717" cy="369332"/>
          </a:xfrm>
          <a:prstGeom prst="rect">
            <a:avLst/>
          </a:prstGeom>
          <a:noFill/>
        </p:spPr>
        <p:txBody>
          <a:bodyPr wrap="none" rtlCol="0">
            <a:spAutoFit/>
          </a:bodyPr>
          <a:lstStyle/>
          <a:p>
            <a:r>
              <a:rPr lang="en-US" dirty="0"/>
              <a:t>All the processing (computer brains) happens here</a:t>
            </a:r>
          </a:p>
        </p:txBody>
      </p:sp>
      <p:sp>
        <p:nvSpPr>
          <p:cNvPr id="4" name="TextBox 3">
            <a:extLst>
              <a:ext uri="{FF2B5EF4-FFF2-40B4-BE49-F238E27FC236}">
                <a16:creationId xmlns:a16="http://schemas.microsoft.com/office/drawing/2014/main" id="{3B3D7586-6A40-44EF-98A3-118B136F3D74}"/>
              </a:ext>
            </a:extLst>
          </p:cNvPr>
          <p:cNvSpPr txBox="1"/>
          <p:nvPr/>
        </p:nvSpPr>
        <p:spPr>
          <a:xfrm>
            <a:off x="627245" y="6132079"/>
            <a:ext cx="3664914" cy="369332"/>
          </a:xfrm>
          <a:prstGeom prst="rect">
            <a:avLst/>
          </a:prstGeom>
          <a:noFill/>
        </p:spPr>
        <p:txBody>
          <a:bodyPr wrap="none" rtlCol="0">
            <a:spAutoFit/>
          </a:bodyPr>
          <a:lstStyle/>
          <a:p>
            <a:r>
              <a:rPr lang="en-US" dirty="0"/>
              <a:t>Basically, just a keyboard and monitor</a:t>
            </a:r>
          </a:p>
        </p:txBody>
      </p:sp>
    </p:spTree>
    <p:extLst>
      <p:ext uri="{BB962C8B-B14F-4D97-AF65-F5344CB8AC3E}">
        <p14:creationId xmlns:p14="http://schemas.microsoft.com/office/powerpoint/2010/main" val="24161763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5DB5C-B9E6-465A-B712-D28C0487ACD7}"/>
              </a:ext>
            </a:extLst>
          </p:cNvPr>
          <p:cNvSpPr>
            <a:spLocks noGrp="1"/>
          </p:cNvSpPr>
          <p:nvPr>
            <p:ph type="title"/>
          </p:nvPr>
        </p:nvSpPr>
        <p:spPr/>
        <p:txBody>
          <a:bodyPr/>
          <a:lstStyle/>
          <a:p>
            <a:r>
              <a:rPr lang="en-US" dirty="0"/>
              <a:t>Server Abstraction</a:t>
            </a:r>
          </a:p>
        </p:txBody>
      </p:sp>
      <p:pic>
        <p:nvPicPr>
          <p:cNvPr id="5" name="Picture 4">
            <a:extLst>
              <a:ext uri="{FF2B5EF4-FFF2-40B4-BE49-F238E27FC236}">
                <a16:creationId xmlns:a16="http://schemas.microsoft.com/office/drawing/2014/main" id="{7A0D651F-B8A0-4DE7-BCB6-5652BBB01E0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515359" y="2660072"/>
            <a:ext cx="2354458" cy="2354458"/>
          </a:xfrm>
          <a:prstGeom prst="rect">
            <a:avLst/>
          </a:prstGeom>
        </p:spPr>
      </p:pic>
      <p:sp>
        <p:nvSpPr>
          <p:cNvPr id="6" name="TextBox 5">
            <a:extLst>
              <a:ext uri="{FF2B5EF4-FFF2-40B4-BE49-F238E27FC236}">
                <a16:creationId xmlns:a16="http://schemas.microsoft.com/office/drawing/2014/main" id="{BDD0B6FA-EF0A-4425-9FE0-81DD607B2EF4}"/>
              </a:ext>
            </a:extLst>
          </p:cNvPr>
          <p:cNvSpPr txBox="1"/>
          <p:nvPr/>
        </p:nvSpPr>
        <p:spPr>
          <a:xfrm>
            <a:off x="4655127" y="5166114"/>
            <a:ext cx="2214690" cy="369332"/>
          </a:xfrm>
          <a:prstGeom prst="rect">
            <a:avLst/>
          </a:prstGeom>
          <a:noFill/>
        </p:spPr>
        <p:txBody>
          <a:bodyPr wrap="square" rtlCol="0">
            <a:spAutoFit/>
          </a:bodyPr>
          <a:lstStyle/>
          <a:p>
            <a:r>
              <a:rPr lang="en-US" sz="900">
                <a:hlinkClick r:id="rId3" tooltip="https://it.wikipedia.org/wiki/Bastion_host"/>
              </a:rPr>
              <a:t>This Photo</a:t>
            </a:r>
            <a:r>
              <a:rPr lang="en-US" sz="900"/>
              <a:t> by Unknown Author is licensed under </a:t>
            </a:r>
            <a:r>
              <a:rPr lang="en-US" sz="900">
                <a:hlinkClick r:id="rId4" tooltip="https://creativecommons.org/licenses/by-sa/3.0/"/>
              </a:rPr>
              <a:t>CC BY-SA</a:t>
            </a:r>
            <a:endParaRPr lang="en-US" sz="900"/>
          </a:p>
        </p:txBody>
      </p:sp>
      <p:sp>
        <p:nvSpPr>
          <p:cNvPr id="7" name="TextBox 6">
            <a:extLst>
              <a:ext uri="{FF2B5EF4-FFF2-40B4-BE49-F238E27FC236}">
                <a16:creationId xmlns:a16="http://schemas.microsoft.com/office/drawing/2014/main" id="{ABE2C73D-C409-456E-97ED-E063F5D336A0}"/>
              </a:ext>
            </a:extLst>
          </p:cNvPr>
          <p:cNvSpPr txBox="1"/>
          <p:nvPr/>
        </p:nvSpPr>
        <p:spPr>
          <a:xfrm>
            <a:off x="3211332" y="5535446"/>
            <a:ext cx="5769336" cy="369332"/>
          </a:xfrm>
          <a:prstGeom prst="rect">
            <a:avLst/>
          </a:prstGeom>
          <a:noFill/>
        </p:spPr>
        <p:txBody>
          <a:bodyPr wrap="none" rtlCol="0">
            <a:spAutoFit/>
          </a:bodyPr>
          <a:lstStyle/>
          <a:p>
            <a:r>
              <a:rPr lang="en-US" dirty="0"/>
              <a:t>SERVER (Program) </a:t>
            </a:r>
            <a:r>
              <a:rPr lang="en-US" b="1" i="1" dirty="0"/>
              <a:t>LISTENS</a:t>
            </a:r>
            <a:r>
              <a:rPr lang="en-US" dirty="0"/>
              <a:t> FOR INCOMING REQUESTS</a:t>
            </a:r>
          </a:p>
        </p:txBody>
      </p:sp>
      <p:sp>
        <p:nvSpPr>
          <p:cNvPr id="8" name="Smiley Face 7">
            <a:extLst>
              <a:ext uri="{FF2B5EF4-FFF2-40B4-BE49-F238E27FC236}">
                <a16:creationId xmlns:a16="http://schemas.microsoft.com/office/drawing/2014/main" id="{43389C83-0326-4A55-A040-247DD013E867}"/>
              </a:ext>
            </a:extLst>
          </p:cNvPr>
          <p:cNvSpPr/>
          <p:nvPr/>
        </p:nvSpPr>
        <p:spPr>
          <a:xfrm>
            <a:off x="5305272" y="3090379"/>
            <a:ext cx="914400" cy="9144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hought Bubble: Cloud 8">
            <a:extLst>
              <a:ext uri="{FF2B5EF4-FFF2-40B4-BE49-F238E27FC236}">
                <a16:creationId xmlns:a16="http://schemas.microsoft.com/office/drawing/2014/main" id="{9FB10788-677D-417E-B0EB-45C3166B58F4}"/>
              </a:ext>
            </a:extLst>
          </p:cNvPr>
          <p:cNvSpPr/>
          <p:nvPr/>
        </p:nvSpPr>
        <p:spPr>
          <a:xfrm>
            <a:off x="7774844" y="2581835"/>
            <a:ext cx="3305531" cy="1789682"/>
          </a:xfrm>
          <a:prstGeom prst="cloudCallout">
            <a:avLst>
              <a:gd name="adj1" fmla="val -103158"/>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I’m Lonely. I wish someone would talk to me!</a:t>
            </a:r>
          </a:p>
        </p:txBody>
      </p:sp>
    </p:spTree>
    <p:extLst>
      <p:ext uri="{BB962C8B-B14F-4D97-AF65-F5344CB8AC3E}">
        <p14:creationId xmlns:p14="http://schemas.microsoft.com/office/powerpoint/2010/main" val="2513802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8823F-AD5A-423B-93D3-AB3E5EF7F61B}"/>
              </a:ext>
            </a:extLst>
          </p:cNvPr>
          <p:cNvSpPr>
            <a:spLocks noGrp="1"/>
          </p:cNvSpPr>
          <p:nvPr>
            <p:ph type="title"/>
          </p:nvPr>
        </p:nvSpPr>
        <p:spPr/>
        <p:txBody>
          <a:bodyPr/>
          <a:lstStyle/>
          <a:p>
            <a:r>
              <a:rPr lang="en-US" dirty="0"/>
              <a:t>Addresses Needed</a:t>
            </a:r>
          </a:p>
        </p:txBody>
      </p:sp>
      <p:sp>
        <p:nvSpPr>
          <p:cNvPr id="3" name="Content Placeholder 2">
            <a:extLst>
              <a:ext uri="{FF2B5EF4-FFF2-40B4-BE49-F238E27FC236}">
                <a16:creationId xmlns:a16="http://schemas.microsoft.com/office/drawing/2014/main" id="{A7DBAFDD-DDE9-4A32-A797-43298E15F228}"/>
              </a:ext>
            </a:extLst>
          </p:cNvPr>
          <p:cNvSpPr>
            <a:spLocks noGrp="1"/>
          </p:cNvSpPr>
          <p:nvPr>
            <p:ph idx="1"/>
          </p:nvPr>
        </p:nvSpPr>
        <p:spPr/>
        <p:txBody>
          <a:bodyPr>
            <a:normAutofit/>
          </a:bodyPr>
          <a:lstStyle/>
          <a:p>
            <a:r>
              <a:rPr lang="en-US" sz="2000" dirty="0"/>
              <a:t>The server can’t receive a request without an “address”</a:t>
            </a:r>
          </a:p>
          <a:p>
            <a:r>
              <a:rPr lang="en-US" sz="2000" dirty="0"/>
              <a:t>Typically identify </a:t>
            </a:r>
            <a:r>
              <a:rPr lang="en-US" sz="2000" b="1" i="1" dirty="0"/>
              <a:t>machines</a:t>
            </a:r>
            <a:r>
              <a:rPr lang="en-US" sz="2000" dirty="0"/>
              <a:t> with an Internet Protocol (IP) address</a:t>
            </a:r>
          </a:p>
          <a:p>
            <a:r>
              <a:rPr lang="en-US" sz="2000" dirty="0"/>
              <a:t>Typically identify </a:t>
            </a:r>
            <a:r>
              <a:rPr lang="en-US" sz="2000" b="1" i="1" dirty="0"/>
              <a:t>programs on the machine</a:t>
            </a:r>
            <a:r>
              <a:rPr lang="en-US" sz="2000" dirty="0"/>
              <a:t> with a “port”</a:t>
            </a:r>
          </a:p>
          <a:p>
            <a:pPr lvl="1"/>
            <a:r>
              <a:rPr lang="en-US" sz="1800" dirty="0"/>
              <a:t>TCP ports are for guaranteed delivery, like for file transfer (most common)</a:t>
            </a:r>
          </a:p>
          <a:p>
            <a:pPr lvl="1"/>
            <a:r>
              <a:rPr lang="en-US" sz="1800" dirty="0"/>
              <a:t>UDP ports are for best-effort delivery, like streaming music or games </a:t>
            </a:r>
          </a:p>
        </p:txBody>
      </p:sp>
    </p:spTree>
    <p:extLst>
      <p:ext uri="{BB962C8B-B14F-4D97-AF65-F5344CB8AC3E}">
        <p14:creationId xmlns:p14="http://schemas.microsoft.com/office/powerpoint/2010/main" val="24471246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F480-1B11-461F-9DCE-181E07A38BDC}"/>
              </a:ext>
            </a:extLst>
          </p:cNvPr>
          <p:cNvSpPr>
            <a:spLocks noGrp="1"/>
          </p:cNvSpPr>
          <p:nvPr>
            <p:ph type="title"/>
          </p:nvPr>
        </p:nvSpPr>
        <p:spPr/>
        <p:txBody>
          <a:bodyPr/>
          <a:lstStyle/>
          <a:p>
            <a:r>
              <a:rPr lang="en-US" dirty="0"/>
              <a:t>Assigning an Address and Port</a:t>
            </a:r>
          </a:p>
        </p:txBody>
      </p:sp>
      <p:pic>
        <p:nvPicPr>
          <p:cNvPr id="4" name="Picture 3">
            <a:extLst>
              <a:ext uri="{FF2B5EF4-FFF2-40B4-BE49-F238E27FC236}">
                <a16:creationId xmlns:a16="http://schemas.microsoft.com/office/drawing/2014/main" id="{238CDED1-659B-4DD3-A578-6910C0A01D6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515359" y="2660072"/>
            <a:ext cx="2354458" cy="2354458"/>
          </a:xfrm>
          <a:prstGeom prst="rect">
            <a:avLst/>
          </a:prstGeom>
        </p:spPr>
      </p:pic>
      <p:sp>
        <p:nvSpPr>
          <p:cNvPr id="5" name="TextBox 4">
            <a:extLst>
              <a:ext uri="{FF2B5EF4-FFF2-40B4-BE49-F238E27FC236}">
                <a16:creationId xmlns:a16="http://schemas.microsoft.com/office/drawing/2014/main" id="{72C181B5-B235-44A9-A426-05052A655462}"/>
              </a:ext>
            </a:extLst>
          </p:cNvPr>
          <p:cNvSpPr txBox="1"/>
          <p:nvPr/>
        </p:nvSpPr>
        <p:spPr>
          <a:xfrm>
            <a:off x="4655127" y="5166114"/>
            <a:ext cx="2214690" cy="369332"/>
          </a:xfrm>
          <a:prstGeom prst="rect">
            <a:avLst/>
          </a:prstGeom>
          <a:noFill/>
        </p:spPr>
        <p:txBody>
          <a:bodyPr wrap="square" rtlCol="0">
            <a:spAutoFit/>
          </a:bodyPr>
          <a:lstStyle/>
          <a:p>
            <a:r>
              <a:rPr lang="en-US" sz="900">
                <a:hlinkClick r:id="rId3" tooltip="https://it.wikipedia.org/wiki/Bastion_host"/>
              </a:rPr>
              <a:t>This Photo</a:t>
            </a:r>
            <a:r>
              <a:rPr lang="en-US" sz="900"/>
              <a:t> by Unknown Author is licensed under </a:t>
            </a:r>
            <a:r>
              <a:rPr lang="en-US" sz="900">
                <a:hlinkClick r:id="rId4" tooltip="https://creativecommons.org/licenses/by-sa/3.0/"/>
              </a:rPr>
              <a:t>CC BY-SA</a:t>
            </a:r>
            <a:endParaRPr lang="en-US" sz="900"/>
          </a:p>
        </p:txBody>
      </p:sp>
      <p:sp>
        <p:nvSpPr>
          <p:cNvPr id="6" name="TextBox 5">
            <a:extLst>
              <a:ext uri="{FF2B5EF4-FFF2-40B4-BE49-F238E27FC236}">
                <a16:creationId xmlns:a16="http://schemas.microsoft.com/office/drawing/2014/main" id="{E86537DB-9366-4A5A-9AA1-8491495B7EFE}"/>
              </a:ext>
            </a:extLst>
          </p:cNvPr>
          <p:cNvSpPr txBox="1"/>
          <p:nvPr/>
        </p:nvSpPr>
        <p:spPr>
          <a:xfrm>
            <a:off x="3572681" y="5623315"/>
            <a:ext cx="5046638" cy="369332"/>
          </a:xfrm>
          <a:prstGeom prst="rect">
            <a:avLst/>
          </a:prstGeom>
          <a:noFill/>
        </p:spPr>
        <p:txBody>
          <a:bodyPr wrap="none" rtlCol="0">
            <a:spAutoFit/>
          </a:bodyPr>
          <a:lstStyle/>
          <a:p>
            <a:r>
              <a:rPr lang="en-US" dirty="0"/>
              <a:t>SERVER HAS AN </a:t>
            </a:r>
            <a:r>
              <a:rPr lang="en-US" b="1" dirty="0"/>
              <a:t>IP ADDRESS</a:t>
            </a:r>
            <a:r>
              <a:rPr lang="en-US" dirty="0"/>
              <a:t> AND</a:t>
            </a:r>
            <a:r>
              <a:rPr lang="en-US" b="1" dirty="0"/>
              <a:t> TCP PORT</a:t>
            </a:r>
            <a:endParaRPr lang="en-US" dirty="0"/>
          </a:p>
        </p:txBody>
      </p:sp>
      <p:sp>
        <p:nvSpPr>
          <p:cNvPr id="7" name="Smiley Face 6">
            <a:extLst>
              <a:ext uri="{FF2B5EF4-FFF2-40B4-BE49-F238E27FC236}">
                <a16:creationId xmlns:a16="http://schemas.microsoft.com/office/drawing/2014/main" id="{113C282E-224A-4481-BD8E-04827327CC8A}"/>
              </a:ext>
            </a:extLst>
          </p:cNvPr>
          <p:cNvSpPr/>
          <p:nvPr/>
        </p:nvSpPr>
        <p:spPr>
          <a:xfrm>
            <a:off x="5305272" y="3090379"/>
            <a:ext cx="914400" cy="914400"/>
          </a:xfrm>
          <a:prstGeom prst="smileyFace">
            <a:avLst>
              <a:gd name="adj" fmla="val -3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hought Bubble: Cloud 7">
            <a:extLst>
              <a:ext uri="{FF2B5EF4-FFF2-40B4-BE49-F238E27FC236}">
                <a16:creationId xmlns:a16="http://schemas.microsoft.com/office/drawing/2014/main" id="{CB026CD0-992B-42AC-9B9B-CA0B1B6F3C6D}"/>
              </a:ext>
            </a:extLst>
          </p:cNvPr>
          <p:cNvSpPr/>
          <p:nvPr/>
        </p:nvSpPr>
        <p:spPr>
          <a:xfrm>
            <a:off x="7435516" y="2534159"/>
            <a:ext cx="3946101" cy="178968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Now I have an </a:t>
            </a:r>
            <a:r>
              <a:rPr lang="en-US" b="1" u="sng" dirty="0"/>
              <a:t>Address/Port</a:t>
            </a:r>
            <a:r>
              <a:rPr lang="en-US" b="1" dirty="0"/>
              <a:t>!  Maybe I’ll get Requests!</a:t>
            </a:r>
          </a:p>
        </p:txBody>
      </p:sp>
      <p:pic>
        <p:nvPicPr>
          <p:cNvPr id="10" name="Picture 9">
            <a:extLst>
              <a:ext uri="{FF2B5EF4-FFF2-40B4-BE49-F238E27FC236}">
                <a16:creationId xmlns:a16="http://schemas.microsoft.com/office/drawing/2014/main" id="{D05BA80C-ECC1-4C60-AA55-32F96C96389E}"/>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183341" y="2908546"/>
            <a:ext cx="3332018" cy="1843470"/>
          </a:xfrm>
          <a:prstGeom prst="rect">
            <a:avLst/>
          </a:prstGeom>
        </p:spPr>
      </p:pic>
      <p:sp>
        <p:nvSpPr>
          <p:cNvPr id="11" name="TextBox 10">
            <a:extLst>
              <a:ext uri="{FF2B5EF4-FFF2-40B4-BE49-F238E27FC236}">
                <a16:creationId xmlns:a16="http://schemas.microsoft.com/office/drawing/2014/main" id="{35B748DD-373F-4C61-A2E1-0261A52CC79C}"/>
              </a:ext>
            </a:extLst>
          </p:cNvPr>
          <p:cNvSpPr txBox="1"/>
          <p:nvPr/>
        </p:nvSpPr>
        <p:spPr>
          <a:xfrm>
            <a:off x="1964273" y="4920798"/>
            <a:ext cx="1651584" cy="507831"/>
          </a:xfrm>
          <a:prstGeom prst="rect">
            <a:avLst/>
          </a:prstGeom>
          <a:noFill/>
        </p:spPr>
        <p:txBody>
          <a:bodyPr wrap="square" rtlCol="0">
            <a:spAutoFit/>
          </a:bodyPr>
          <a:lstStyle/>
          <a:p>
            <a:r>
              <a:rPr lang="en-US" sz="900">
                <a:hlinkClick r:id="rId6" tooltip="http://pngimg.com/download/43024"/>
              </a:rPr>
              <a:t>This Photo</a:t>
            </a:r>
            <a:r>
              <a:rPr lang="en-US" sz="900"/>
              <a:t> by Unknown Author is licensed under </a:t>
            </a:r>
            <a:r>
              <a:rPr lang="en-US" sz="900">
                <a:hlinkClick r:id="rId7" tooltip="https://creativecommons.org/licenses/by-nc/3.0/"/>
              </a:rPr>
              <a:t>CC BY-NC</a:t>
            </a:r>
            <a:endParaRPr lang="en-US" sz="900"/>
          </a:p>
        </p:txBody>
      </p:sp>
      <p:sp>
        <p:nvSpPr>
          <p:cNvPr id="12" name="TextBox 11">
            <a:extLst>
              <a:ext uri="{FF2B5EF4-FFF2-40B4-BE49-F238E27FC236}">
                <a16:creationId xmlns:a16="http://schemas.microsoft.com/office/drawing/2014/main" id="{7327ECF3-1E04-468A-AD25-BAB33E9293F0}"/>
              </a:ext>
            </a:extLst>
          </p:cNvPr>
          <p:cNvSpPr txBox="1"/>
          <p:nvPr/>
        </p:nvSpPr>
        <p:spPr>
          <a:xfrm rot="20629875">
            <a:off x="2841462" y="3565199"/>
            <a:ext cx="1616148" cy="646331"/>
          </a:xfrm>
          <a:prstGeom prst="rect">
            <a:avLst/>
          </a:prstGeom>
          <a:noFill/>
        </p:spPr>
        <p:txBody>
          <a:bodyPr wrap="none" rtlCol="0">
            <a:spAutoFit/>
          </a:bodyPr>
          <a:lstStyle/>
          <a:p>
            <a:r>
              <a:rPr lang="en-US" b="1" dirty="0"/>
              <a:t>IP:</a:t>
            </a:r>
            <a:r>
              <a:rPr lang="en-US" dirty="0"/>
              <a:t> 192.168.0.1</a:t>
            </a:r>
          </a:p>
          <a:p>
            <a:r>
              <a:rPr lang="en-US" b="1" dirty="0"/>
              <a:t>PORT:</a:t>
            </a:r>
            <a:r>
              <a:rPr lang="en-US" dirty="0"/>
              <a:t> 80</a:t>
            </a:r>
            <a:endParaRPr lang="en-US" b="1" dirty="0"/>
          </a:p>
        </p:txBody>
      </p:sp>
    </p:spTree>
    <p:extLst>
      <p:ext uri="{BB962C8B-B14F-4D97-AF65-F5344CB8AC3E}">
        <p14:creationId xmlns:p14="http://schemas.microsoft.com/office/powerpoint/2010/main" val="20198918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CBFC7-9047-4DE5-848D-315A555E92B3}"/>
              </a:ext>
            </a:extLst>
          </p:cNvPr>
          <p:cNvSpPr>
            <a:spLocks noGrp="1"/>
          </p:cNvSpPr>
          <p:nvPr>
            <p:ph type="title"/>
          </p:nvPr>
        </p:nvSpPr>
        <p:spPr/>
        <p:txBody>
          <a:bodyPr/>
          <a:lstStyle/>
          <a:p>
            <a:r>
              <a:rPr lang="en-US" dirty="0"/>
              <a:t>Meanwhile, Client Abstraction</a:t>
            </a:r>
          </a:p>
        </p:txBody>
      </p:sp>
      <p:pic>
        <p:nvPicPr>
          <p:cNvPr id="13" name="Picture 12">
            <a:extLst>
              <a:ext uri="{FF2B5EF4-FFF2-40B4-BE49-F238E27FC236}">
                <a16:creationId xmlns:a16="http://schemas.microsoft.com/office/drawing/2014/main" id="{8F7EF449-890C-4641-94F1-5656C60AE49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039063" y="2761637"/>
            <a:ext cx="2773154" cy="2101307"/>
          </a:xfrm>
          <a:prstGeom prst="rect">
            <a:avLst/>
          </a:prstGeom>
        </p:spPr>
      </p:pic>
      <p:sp>
        <p:nvSpPr>
          <p:cNvPr id="14" name="TextBox 13">
            <a:extLst>
              <a:ext uri="{FF2B5EF4-FFF2-40B4-BE49-F238E27FC236}">
                <a16:creationId xmlns:a16="http://schemas.microsoft.com/office/drawing/2014/main" id="{1390F5C1-6508-43E9-AD8B-C72F45D935CE}"/>
              </a:ext>
            </a:extLst>
          </p:cNvPr>
          <p:cNvSpPr txBox="1"/>
          <p:nvPr/>
        </p:nvSpPr>
        <p:spPr>
          <a:xfrm>
            <a:off x="2039063" y="5029177"/>
            <a:ext cx="2773154" cy="369332"/>
          </a:xfrm>
          <a:prstGeom prst="rect">
            <a:avLst/>
          </a:prstGeom>
          <a:noFill/>
        </p:spPr>
        <p:txBody>
          <a:bodyPr wrap="square" rtlCol="0">
            <a:spAutoFit/>
          </a:bodyPr>
          <a:lstStyle/>
          <a:p>
            <a:r>
              <a:rPr lang="en-US" sz="900">
                <a:hlinkClick r:id="rId3" tooltip="http://pngimg.com/download/5931"/>
              </a:rPr>
              <a:t>This Photo</a:t>
            </a:r>
            <a:r>
              <a:rPr lang="en-US" sz="900"/>
              <a:t> by Unknown Author is licensed under </a:t>
            </a:r>
            <a:r>
              <a:rPr lang="en-US" sz="900">
                <a:hlinkClick r:id="rId4" tooltip="https://creativecommons.org/licenses/by-nc/3.0/"/>
              </a:rPr>
              <a:t>CC BY-NC</a:t>
            </a:r>
            <a:endParaRPr lang="en-US" sz="900"/>
          </a:p>
        </p:txBody>
      </p:sp>
      <p:sp>
        <p:nvSpPr>
          <p:cNvPr id="15" name="TextBox 14">
            <a:extLst>
              <a:ext uri="{FF2B5EF4-FFF2-40B4-BE49-F238E27FC236}">
                <a16:creationId xmlns:a16="http://schemas.microsoft.com/office/drawing/2014/main" id="{0526E24F-0338-4FAB-A8CA-83FBA92BD89A}"/>
              </a:ext>
            </a:extLst>
          </p:cNvPr>
          <p:cNvSpPr txBox="1"/>
          <p:nvPr/>
        </p:nvSpPr>
        <p:spPr>
          <a:xfrm>
            <a:off x="2675800" y="5606613"/>
            <a:ext cx="6840399" cy="369332"/>
          </a:xfrm>
          <a:prstGeom prst="rect">
            <a:avLst/>
          </a:prstGeom>
          <a:noFill/>
        </p:spPr>
        <p:txBody>
          <a:bodyPr wrap="none" rtlCol="0">
            <a:spAutoFit/>
          </a:bodyPr>
          <a:lstStyle/>
          <a:p>
            <a:r>
              <a:rPr lang="en-US" dirty="0"/>
              <a:t>CLIENT (program) </a:t>
            </a:r>
            <a:r>
              <a:rPr lang="en-US" b="1" i="1" dirty="0"/>
              <a:t>CONNECTS</a:t>
            </a:r>
            <a:r>
              <a:rPr lang="en-US" dirty="0"/>
              <a:t> TO MAKE OUTBOUND REQUESTS</a:t>
            </a:r>
          </a:p>
        </p:txBody>
      </p:sp>
      <p:sp>
        <p:nvSpPr>
          <p:cNvPr id="16" name="Smiley Face 15">
            <a:extLst>
              <a:ext uri="{FF2B5EF4-FFF2-40B4-BE49-F238E27FC236}">
                <a16:creationId xmlns:a16="http://schemas.microsoft.com/office/drawing/2014/main" id="{A97F97EB-5B6F-4C62-B4B0-468FA3B5D20B}"/>
              </a:ext>
            </a:extLst>
          </p:cNvPr>
          <p:cNvSpPr/>
          <p:nvPr/>
        </p:nvSpPr>
        <p:spPr>
          <a:xfrm>
            <a:off x="2968440" y="2971519"/>
            <a:ext cx="914400" cy="91440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39DCB115-F1D6-44A7-AE81-4FFAA1CA7F18}"/>
              </a:ext>
            </a:extLst>
          </p:cNvPr>
          <p:cNvSpPr/>
          <p:nvPr/>
        </p:nvSpPr>
        <p:spPr>
          <a:xfrm>
            <a:off x="4958297" y="3266413"/>
            <a:ext cx="5056094" cy="9192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HELLO?!</a:t>
            </a:r>
          </a:p>
        </p:txBody>
      </p:sp>
    </p:spTree>
    <p:extLst>
      <p:ext uri="{BB962C8B-B14F-4D97-AF65-F5344CB8AC3E}">
        <p14:creationId xmlns:p14="http://schemas.microsoft.com/office/powerpoint/2010/main" val="9300538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E075B-DD84-4580-94AE-CAFCB8F26F9F}"/>
              </a:ext>
            </a:extLst>
          </p:cNvPr>
          <p:cNvSpPr>
            <a:spLocks noGrp="1"/>
          </p:cNvSpPr>
          <p:nvPr>
            <p:ph type="title"/>
          </p:nvPr>
        </p:nvSpPr>
        <p:spPr>
          <a:xfrm>
            <a:off x="2231136" y="964692"/>
            <a:ext cx="7729728" cy="1188720"/>
          </a:xfrm>
        </p:spPr>
        <p:txBody>
          <a:bodyPr/>
          <a:lstStyle/>
          <a:p>
            <a:r>
              <a:rPr lang="en-US" dirty="0"/>
              <a:t>Client (program) Needs Return Address</a:t>
            </a:r>
          </a:p>
        </p:txBody>
      </p:sp>
      <p:pic>
        <p:nvPicPr>
          <p:cNvPr id="4" name="Picture 3">
            <a:extLst>
              <a:ext uri="{FF2B5EF4-FFF2-40B4-BE49-F238E27FC236}">
                <a16:creationId xmlns:a16="http://schemas.microsoft.com/office/drawing/2014/main" id="{ED961BB1-02EC-4E70-B204-DF40192EB70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039063" y="2761637"/>
            <a:ext cx="2773154" cy="2101307"/>
          </a:xfrm>
          <a:prstGeom prst="rect">
            <a:avLst/>
          </a:prstGeom>
        </p:spPr>
      </p:pic>
      <p:sp>
        <p:nvSpPr>
          <p:cNvPr id="5" name="TextBox 4">
            <a:extLst>
              <a:ext uri="{FF2B5EF4-FFF2-40B4-BE49-F238E27FC236}">
                <a16:creationId xmlns:a16="http://schemas.microsoft.com/office/drawing/2014/main" id="{64BEB4BC-8E35-485D-8C3C-E087A55A9E18}"/>
              </a:ext>
            </a:extLst>
          </p:cNvPr>
          <p:cNvSpPr txBox="1"/>
          <p:nvPr/>
        </p:nvSpPr>
        <p:spPr>
          <a:xfrm>
            <a:off x="2039063" y="5029177"/>
            <a:ext cx="2773154" cy="369332"/>
          </a:xfrm>
          <a:prstGeom prst="rect">
            <a:avLst/>
          </a:prstGeom>
          <a:noFill/>
        </p:spPr>
        <p:txBody>
          <a:bodyPr wrap="square" rtlCol="0">
            <a:spAutoFit/>
          </a:bodyPr>
          <a:lstStyle/>
          <a:p>
            <a:r>
              <a:rPr lang="en-US" sz="900">
                <a:hlinkClick r:id="rId3" tooltip="http://pngimg.com/download/5931"/>
              </a:rPr>
              <a:t>This Photo</a:t>
            </a:r>
            <a:r>
              <a:rPr lang="en-US" sz="900"/>
              <a:t> by Unknown Author is licensed under </a:t>
            </a:r>
            <a:r>
              <a:rPr lang="en-US" sz="900">
                <a:hlinkClick r:id="rId4" tooltip="https://creativecommons.org/licenses/by-nc/3.0/"/>
              </a:rPr>
              <a:t>CC BY-NC</a:t>
            </a:r>
            <a:endParaRPr lang="en-US" sz="900"/>
          </a:p>
        </p:txBody>
      </p:sp>
      <p:sp>
        <p:nvSpPr>
          <p:cNvPr id="6" name="TextBox 5">
            <a:extLst>
              <a:ext uri="{FF2B5EF4-FFF2-40B4-BE49-F238E27FC236}">
                <a16:creationId xmlns:a16="http://schemas.microsoft.com/office/drawing/2014/main" id="{A69568C4-C952-49AA-8C58-69861D8B6206}"/>
              </a:ext>
            </a:extLst>
          </p:cNvPr>
          <p:cNvSpPr txBox="1"/>
          <p:nvPr/>
        </p:nvSpPr>
        <p:spPr>
          <a:xfrm>
            <a:off x="2675800" y="5630439"/>
            <a:ext cx="6840399" cy="369332"/>
          </a:xfrm>
          <a:prstGeom prst="rect">
            <a:avLst/>
          </a:prstGeom>
          <a:noFill/>
        </p:spPr>
        <p:txBody>
          <a:bodyPr wrap="none" rtlCol="0">
            <a:spAutoFit/>
          </a:bodyPr>
          <a:lstStyle/>
          <a:p>
            <a:r>
              <a:rPr lang="en-US" dirty="0"/>
              <a:t>CLIENT (program) </a:t>
            </a:r>
            <a:r>
              <a:rPr lang="en-US" b="1" i="1" dirty="0"/>
              <a:t>CONNECTS</a:t>
            </a:r>
            <a:r>
              <a:rPr lang="en-US" dirty="0"/>
              <a:t> TO MAKE OUTBOUND REQUESTS</a:t>
            </a:r>
          </a:p>
        </p:txBody>
      </p:sp>
      <p:sp>
        <p:nvSpPr>
          <p:cNvPr id="7" name="Smiley Face 6">
            <a:extLst>
              <a:ext uri="{FF2B5EF4-FFF2-40B4-BE49-F238E27FC236}">
                <a16:creationId xmlns:a16="http://schemas.microsoft.com/office/drawing/2014/main" id="{87BE4F44-BA1D-4229-8031-377AE8CFD588}"/>
              </a:ext>
            </a:extLst>
          </p:cNvPr>
          <p:cNvSpPr/>
          <p:nvPr/>
        </p:nvSpPr>
        <p:spPr>
          <a:xfrm>
            <a:off x="2968440" y="2971519"/>
            <a:ext cx="914400" cy="91440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2B95EEBE-2A46-43FD-9C8B-7D47A61EB3BA}"/>
              </a:ext>
            </a:extLst>
          </p:cNvPr>
          <p:cNvSpPr/>
          <p:nvPr/>
        </p:nvSpPr>
        <p:spPr>
          <a:xfrm>
            <a:off x="7657080" y="3200351"/>
            <a:ext cx="2112410" cy="9192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HELLO?!</a:t>
            </a:r>
          </a:p>
        </p:txBody>
      </p:sp>
      <p:pic>
        <p:nvPicPr>
          <p:cNvPr id="13" name="Picture 12">
            <a:extLst>
              <a:ext uri="{FF2B5EF4-FFF2-40B4-BE49-F238E27FC236}">
                <a16:creationId xmlns:a16="http://schemas.microsoft.com/office/drawing/2014/main" id="{C50DBE3F-97D9-4719-A349-1733AA7B9995}"/>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4534921" y="2295793"/>
            <a:ext cx="3469746" cy="2501153"/>
          </a:xfrm>
          <a:prstGeom prst="rect">
            <a:avLst/>
          </a:prstGeom>
        </p:spPr>
      </p:pic>
      <p:sp>
        <p:nvSpPr>
          <p:cNvPr id="14" name="TextBox 13">
            <a:extLst>
              <a:ext uri="{FF2B5EF4-FFF2-40B4-BE49-F238E27FC236}">
                <a16:creationId xmlns:a16="http://schemas.microsoft.com/office/drawing/2014/main" id="{0CAFCB2F-F593-49D4-A030-906A8E14D071}"/>
              </a:ext>
            </a:extLst>
          </p:cNvPr>
          <p:cNvSpPr txBox="1"/>
          <p:nvPr/>
        </p:nvSpPr>
        <p:spPr>
          <a:xfrm>
            <a:off x="5232128" y="4906905"/>
            <a:ext cx="2424953" cy="369332"/>
          </a:xfrm>
          <a:prstGeom prst="rect">
            <a:avLst/>
          </a:prstGeom>
          <a:noFill/>
        </p:spPr>
        <p:txBody>
          <a:bodyPr wrap="square" rtlCol="0">
            <a:spAutoFit/>
          </a:bodyPr>
          <a:lstStyle/>
          <a:p>
            <a:r>
              <a:rPr lang="en-US" sz="900">
                <a:hlinkClick r:id="rId6" tooltip="http://pngimg.com/download/18360"/>
              </a:rPr>
              <a:t>This Photo</a:t>
            </a:r>
            <a:r>
              <a:rPr lang="en-US" sz="900"/>
              <a:t> by Unknown Author is licensed under </a:t>
            </a:r>
            <a:r>
              <a:rPr lang="en-US" sz="900">
                <a:hlinkClick r:id="rId4" tooltip="https://creativecommons.org/licenses/by-nc/3.0/"/>
              </a:rPr>
              <a:t>CC BY-NC</a:t>
            </a:r>
            <a:endParaRPr lang="en-US" sz="900"/>
          </a:p>
        </p:txBody>
      </p:sp>
      <p:sp>
        <p:nvSpPr>
          <p:cNvPr id="15" name="TextBox 14">
            <a:extLst>
              <a:ext uri="{FF2B5EF4-FFF2-40B4-BE49-F238E27FC236}">
                <a16:creationId xmlns:a16="http://schemas.microsoft.com/office/drawing/2014/main" id="{F057A7D2-990E-4E4A-AAAC-F116A8590822}"/>
              </a:ext>
            </a:extLst>
          </p:cNvPr>
          <p:cNvSpPr txBox="1"/>
          <p:nvPr/>
        </p:nvSpPr>
        <p:spPr>
          <a:xfrm>
            <a:off x="4854185" y="3664373"/>
            <a:ext cx="2729956" cy="646331"/>
          </a:xfrm>
          <a:prstGeom prst="rect">
            <a:avLst/>
          </a:prstGeom>
          <a:noFill/>
        </p:spPr>
        <p:txBody>
          <a:bodyPr wrap="square" rtlCol="0">
            <a:spAutoFit/>
          </a:bodyPr>
          <a:lstStyle/>
          <a:p>
            <a:r>
              <a:rPr lang="en-US" b="1" dirty="0"/>
              <a:t>TO: </a:t>
            </a:r>
            <a:r>
              <a:rPr lang="en-US" dirty="0"/>
              <a:t>192.168.0.1:80</a:t>
            </a:r>
          </a:p>
          <a:p>
            <a:r>
              <a:rPr lang="en-US" b="1" dirty="0"/>
              <a:t>FROM:</a:t>
            </a:r>
            <a:r>
              <a:rPr lang="en-US" dirty="0"/>
              <a:t> 192.168.0.2:5280</a:t>
            </a:r>
            <a:endParaRPr lang="en-US" b="1" dirty="0"/>
          </a:p>
        </p:txBody>
      </p:sp>
      <p:sp>
        <p:nvSpPr>
          <p:cNvPr id="16" name="Oval 15">
            <a:extLst>
              <a:ext uri="{FF2B5EF4-FFF2-40B4-BE49-F238E27FC236}">
                <a16:creationId xmlns:a16="http://schemas.microsoft.com/office/drawing/2014/main" id="{339C1BB9-4181-43E8-B4C1-817909A21A19}"/>
              </a:ext>
            </a:extLst>
          </p:cNvPr>
          <p:cNvSpPr/>
          <p:nvPr/>
        </p:nvSpPr>
        <p:spPr>
          <a:xfrm>
            <a:off x="6855555" y="3896260"/>
            <a:ext cx="524230" cy="469424"/>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EC8547ED-F4E4-481C-920D-5B57C00C74AE}"/>
              </a:ext>
            </a:extLst>
          </p:cNvPr>
          <p:cNvSpPr txBox="1"/>
          <p:nvPr/>
        </p:nvSpPr>
        <p:spPr>
          <a:xfrm>
            <a:off x="8454533" y="4640458"/>
            <a:ext cx="2409121" cy="646331"/>
          </a:xfrm>
          <a:prstGeom prst="rect">
            <a:avLst/>
          </a:prstGeom>
          <a:noFill/>
        </p:spPr>
        <p:txBody>
          <a:bodyPr wrap="none" rtlCol="0">
            <a:spAutoFit/>
          </a:bodyPr>
          <a:lstStyle/>
          <a:p>
            <a:r>
              <a:rPr lang="en-US" dirty="0"/>
              <a:t>Usually arbitrary, picked</a:t>
            </a:r>
          </a:p>
          <a:p>
            <a:r>
              <a:rPr lang="en-US" dirty="0"/>
              <a:t>by operating system</a:t>
            </a:r>
          </a:p>
        </p:txBody>
      </p:sp>
      <p:cxnSp>
        <p:nvCxnSpPr>
          <p:cNvPr id="19" name="Straight Connector 18">
            <a:extLst>
              <a:ext uri="{FF2B5EF4-FFF2-40B4-BE49-F238E27FC236}">
                <a16:creationId xmlns:a16="http://schemas.microsoft.com/office/drawing/2014/main" id="{DCE4BB65-391F-4406-912C-7053EC25E6F1}"/>
              </a:ext>
            </a:extLst>
          </p:cNvPr>
          <p:cNvCxnSpPr>
            <a:stCxn id="17" idx="1"/>
          </p:cNvCxnSpPr>
          <p:nvPr/>
        </p:nvCxnSpPr>
        <p:spPr>
          <a:xfrm flipH="1" flipV="1">
            <a:off x="7379785" y="4175924"/>
            <a:ext cx="1074748" cy="787700"/>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5370689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2F919-5B54-44AB-B117-88BD3C47D0C5}"/>
              </a:ext>
            </a:extLst>
          </p:cNvPr>
          <p:cNvSpPr>
            <a:spLocks noGrp="1"/>
          </p:cNvSpPr>
          <p:nvPr>
            <p:ph type="title"/>
          </p:nvPr>
        </p:nvSpPr>
        <p:spPr/>
        <p:txBody>
          <a:bodyPr/>
          <a:lstStyle/>
          <a:p>
            <a:r>
              <a:rPr lang="en-US" dirty="0"/>
              <a:t>Incoming Request</a:t>
            </a:r>
          </a:p>
        </p:txBody>
      </p:sp>
      <p:pic>
        <p:nvPicPr>
          <p:cNvPr id="4" name="Picture 3">
            <a:extLst>
              <a:ext uri="{FF2B5EF4-FFF2-40B4-BE49-F238E27FC236}">
                <a16:creationId xmlns:a16="http://schemas.microsoft.com/office/drawing/2014/main" id="{FD0A5C23-1185-4C3E-AFD1-53827C77EC7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515359" y="2660072"/>
            <a:ext cx="2354458" cy="2354458"/>
          </a:xfrm>
          <a:prstGeom prst="rect">
            <a:avLst/>
          </a:prstGeom>
        </p:spPr>
      </p:pic>
      <p:sp>
        <p:nvSpPr>
          <p:cNvPr id="5" name="TextBox 4">
            <a:extLst>
              <a:ext uri="{FF2B5EF4-FFF2-40B4-BE49-F238E27FC236}">
                <a16:creationId xmlns:a16="http://schemas.microsoft.com/office/drawing/2014/main" id="{7CCAB057-2AAA-4AC8-9CDD-AFF36CA2C4C7}"/>
              </a:ext>
            </a:extLst>
          </p:cNvPr>
          <p:cNvSpPr txBox="1"/>
          <p:nvPr/>
        </p:nvSpPr>
        <p:spPr>
          <a:xfrm>
            <a:off x="4655127" y="5166114"/>
            <a:ext cx="2214690" cy="369332"/>
          </a:xfrm>
          <a:prstGeom prst="rect">
            <a:avLst/>
          </a:prstGeom>
          <a:noFill/>
        </p:spPr>
        <p:txBody>
          <a:bodyPr wrap="square" rtlCol="0">
            <a:spAutoFit/>
          </a:bodyPr>
          <a:lstStyle/>
          <a:p>
            <a:r>
              <a:rPr lang="en-US" sz="900">
                <a:hlinkClick r:id="rId3" tooltip="https://it.wikipedia.org/wiki/Bastion_host"/>
              </a:rPr>
              <a:t>This Photo</a:t>
            </a:r>
            <a:r>
              <a:rPr lang="en-US" sz="900"/>
              <a:t> by Unknown Author is licensed under </a:t>
            </a:r>
            <a:r>
              <a:rPr lang="en-US" sz="900">
                <a:hlinkClick r:id="rId4" tooltip="https://creativecommons.org/licenses/by-sa/3.0/"/>
              </a:rPr>
              <a:t>CC BY-SA</a:t>
            </a:r>
            <a:endParaRPr lang="en-US" sz="900"/>
          </a:p>
        </p:txBody>
      </p:sp>
      <p:sp>
        <p:nvSpPr>
          <p:cNvPr id="6" name="TextBox 5">
            <a:extLst>
              <a:ext uri="{FF2B5EF4-FFF2-40B4-BE49-F238E27FC236}">
                <a16:creationId xmlns:a16="http://schemas.microsoft.com/office/drawing/2014/main" id="{866C8F8E-32A1-41DE-9FFF-5E25BB7ACA08}"/>
              </a:ext>
            </a:extLst>
          </p:cNvPr>
          <p:cNvSpPr txBox="1"/>
          <p:nvPr/>
        </p:nvSpPr>
        <p:spPr>
          <a:xfrm>
            <a:off x="4175121" y="5708642"/>
            <a:ext cx="3034933" cy="369332"/>
          </a:xfrm>
          <a:prstGeom prst="rect">
            <a:avLst/>
          </a:prstGeom>
          <a:noFill/>
        </p:spPr>
        <p:txBody>
          <a:bodyPr wrap="none" rtlCol="0">
            <a:spAutoFit/>
          </a:bodyPr>
          <a:lstStyle/>
          <a:p>
            <a:r>
              <a:rPr lang="en-US" dirty="0"/>
              <a:t>SERVER RECEIVES REQUEST</a:t>
            </a:r>
            <a:endParaRPr lang="en-US" b="1" dirty="0"/>
          </a:p>
        </p:txBody>
      </p:sp>
      <p:sp>
        <p:nvSpPr>
          <p:cNvPr id="7" name="Smiley Face 6">
            <a:extLst>
              <a:ext uri="{FF2B5EF4-FFF2-40B4-BE49-F238E27FC236}">
                <a16:creationId xmlns:a16="http://schemas.microsoft.com/office/drawing/2014/main" id="{09E9D4D0-4059-4A01-9AF1-B968CB935D2F}"/>
              </a:ext>
            </a:extLst>
          </p:cNvPr>
          <p:cNvSpPr/>
          <p:nvPr/>
        </p:nvSpPr>
        <p:spPr>
          <a:xfrm>
            <a:off x="5305272" y="3090379"/>
            <a:ext cx="914400" cy="9144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hought Bubble: Cloud 7">
            <a:extLst>
              <a:ext uri="{FF2B5EF4-FFF2-40B4-BE49-F238E27FC236}">
                <a16:creationId xmlns:a16="http://schemas.microsoft.com/office/drawing/2014/main" id="{C4490351-FBC0-4D14-A686-2334CF0CB35B}"/>
              </a:ext>
            </a:extLst>
          </p:cNvPr>
          <p:cNvSpPr/>
          <p:nvPr/>
        </p:nvSpPr>
        <p:spPr>
          <a:xfrm>
            <a:off x="7435516" y="2534159"/>
            <a:ext cx="3946101" cy="178968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I GOT A REQUEST!!!</a:t>
            </a:r>
          </a:p>
        </p:txBody>
      </p:sp>
      <p:pic>
        <p:nvPicPr>
          <p:cNvPr id="12" name="Picture 11">
            <a:extLst>
              <a:ext uri="{FF2B5EF4-FFF2-40B4-BE49-F238E27FC236}">
                <a16:creationId xmlns:a16="http://schemas.microsoft.com/office/drawing/2014/main" id="{AE3C1937-7F08-40DC-A7FB-118588255F3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931110" y="2287636"/>
            <a:ext cx="3469746" cy="2501153"/>
          </a:xfrm>
          <a:prstGeom prst="rect">
            <a:avLst/>
          </a:prstGeom>
        </p:spPr>
      </p:pic>
      <p:sp>
        <p:nvSpPr>
          <p:cNvPr id="13" name="TextBox 12">
            <a:extLst>
              <a:ext uri="{FF2B5EF4-FFF2-40B4-BE49-F238E27FC236}">
                <a16:creationId xmlns:a16="http://schemas.microsoft.com/office/drawing/2014/main" id="{57AD93CC-0A39-41DE-9F2D-8C96E7DDF39A}"/>
              </a:ext>
            </a:extLst>
          </p:cNvPr>
          <p:cNvSpPr txBox="1"/>
          <p:nvPr/>
        </p:nvSpPr>
        <p:spPr>
          <a:xfrm>
            <a:off x="1250374" y="3656216"/>
            <a:ext cx="2729956" cy="646331"/>
          </a:xfrm>
          <a:prstGeom prst="rect">
            <a:avLst/>
          </a:prstGeom>
          <a:noFill/>
        </p:spPr>
        <p:txBody>
          <a:bodyPr wrap="square" rtlCol="0">
            <a:spAutoFit/>
          </a:bodyPr>
          <a:lstStyle/>
          <a:p>
            <a:r>
              <a:rPr lang="en-US" b="1" dirty="0"/>
              <a:t>TO: </a:t>
            </a:r>
            <a:r>
              <a:rPr lang="en-US" dirty="0"/>
              <a:t>192.168.0.1:80</a:t>
            </a:r>
          </a:p>
          <a:p>
            <a:r>
              <a:rPr lang="en-US" b="1" dirty="0"/>
              <a:t>FROM:</a:t>
            </a:r>
            <a:r>
              <a:rPr lang="en-US" dirty="0"/>
              <a:t> 192.168.0.2:5280</a:t>
            </a:r>
            <a:endParaRPr lang="en-US" b="1" dirty="0"/>
          </a:p>
        </p:txBody>
      </p:sp>
      <p:sp>
        <p:nvSpPr>
          <p:cNvPr id="15" name="TextBox 14">
            <a:extLst>
              <a:ext uri="{FF2B5EF4-FFF2-40B4-BE49-F238E27FC236}">
                <a16:creationId xmlns:a16="http://schemas.microsoft.com/office/drawing/2014/main" id="{A48F288B-0656-4BA5-ABC8-04D286B6161D}"/>
              </a:ext>
            </a:extLst>
          </p:cNvPr>
          <p:cNvSpPr txBox="1"/>
          <p:nvPr/>
        </p:nvSpPr>
        <p:spPr>
          <a:xfrm>
            <a:off x="1949945" y="2905713"/>
            <a:ext cx="1330814" cy="369332"/>
          </a:xfrm>
          <a:prstGeom prst="rect">
            <a:avLst/>
          </a:prstGeom>
          <a:noFill/>
        </p:spPr>
        <p:txBody>
          <a:bodyPr wrap="none" rtlCol="0">
            <a:spAutoFit/>
          </a:bodyPr>
          <a:lstStyle/>
          <a:p>
            <a:r>
              <a:rPr lang="en-US" b="1" dirty="0"/>
              <a:t>REQUEST</a:t>
            </a:r>
          </a:p>
        </p:txBody>
      </p:sp>
      <p:sp>
        <p:nvSpPr>
          <p:cNvPr id="16" name="Arrow: Right 15">
            <a:extLst>
              <a:ext uri="{FF2B5EF4-FFF2-40B4-BE49-F238E27FC236}">
                <a16:creationId xmlns:a16="http://schemas.microsoft.com/office/drawing/2014/main" id="{1E8EF2F4-BDB3-4386-A890-CDADC0D04E13}"/>
              </a:ext>
            </a:extLst>
          </p:cNvPr>
          <p:cNvSpPr/>
          <p:nvPr/>
        </p:nvSpPr>
        <p:spPr>
          <a:xfrm>
            <a:off x="537883" y="3032729"/>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930865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2F919-5B54-44AB-B117-88BD3C47D0C5}"/>
              </a:ext>
            </a:extLst>
          </p:cNvPr>
          <p:cNvSpPr>
            <a:spLocks noGrp="1"/>
          </p:cNvSpPr>
          <p:nvPr>
            <p:ph type="title"/>
          </p:nvPr>
        </p:nvSpPr>
        <p:spPr/>
        <p:txBody>
          <a:bodyPr/>
          <a:lstStyle/>
          <a:p>
            <a:r>
              <a:rPr lang="en-US" dirty="0"/>
              <a:t>Request Response</a:t>
            </a:r>
          </a:p>
        </p:txBody>
      </p:sp>
      <p:pic>
        <p:nvPicPr>
          <p:cNvPr id="4" name="Picture 3">
            <a:extLst>
              <a:ext uri="{FF2B5EF4-FFF2-40B4-BE49-F238E27FC236}">
                <a16:creationId xmlns:a16="http://schemas.microsoft.com/office/drawing/2014/main" id="{FD0A5C23-1185-4C3E-AFD1-53827C77EC7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515359" y="2660072"/>
            <a:ext cx="2354458" cy="2354458"/>
          </a:xfrm>
          <a:prstGeom prst="rect">
            <a:avLst/>
          </a:prstGeom>
        </p:spPr>
      </p:pic>
      <p:sp>
        <p:nvSpPr>
          <p:cNvPr id="5" name="TextBox 4">
            <a:extLst>
              <a:ext uri="{FF2B5EF4-FFF2-40B4-BE49-F238E27FC236}">
                <a16:creationId xmlns:a16="http://schemas.microsoft.com/office/drawing/2014/main" id="{7CCAB057-2AAA-4AC8-9CDD-AFF36CA2C4C7}"/>
              </a:ext>
            </a:extLst>
          </p:cNvPr>
          <p:cNvSpPr txBox="1"/>
          <p:nvPr/>
        </p:nvSpPr>
        <p:spPr>
          <a:xfrm>
            <a:off x="4655127" y="5166114"/>
            <a:ext cx="2214690" cy="369332"/>
          </a:xfrm>
          <a:prstGeom prst="rect">
            <a:avLst/>
          </a:prstGeom>
          <a:noFill/>
        </p:spPr>
        <p:txBody>
          <a:bodyPr wrap="square" rtlCol="0">
            <a:spAutoFit/>
          </a:bodyPr>
          <a:lstStyle/>
          <a:p>
            <a:r>
              <a:rPr lang="en-US" sz="900">
                <a:hlinkClick r:id="rId3" tooltip="https://it.wikipedia.org/wiki/Bastion_host"/>
              </a:rPr>
              <a:t>This Photo</a:t>
            </a:r>
            <a:r>
              <a:rPr lang="en-US" sz="900"/>
              <a:t> by Unknown Author is licensed under </a:t>
            </a:r>
            <a:r>
              <a:rPr lang="en-US" sz="900">
                <a:hlinkClick r:id="rId4" tooltip="https://creativecommons.org/licenses/by-sa/3.0/"/>
              </a:rPr>
              <a:t>CC BY-SA</a:t>
            </a:r>
            <a:endParaRPr lang="en-US" sz="900"/>
          </a:p>
        </p:txBody>
      </p:sp>
      <p:sp>
        <p:nvSpPr>
          <p:cNvPr id="6" name="TextBox 5">
            <a:extLst>
              <a:ext uri="{FF2B5EF4-FFF2-40B4-BE49-F238E27FC236}">
                <a16:creationId xmlns:a16="http://schemas.microsoft.com/office/drawing/2014/main" id="{866C8F8E-32A1-41DE-9FFF-5E25BB7ACA08}"/>
              </a:ext>
            </a:extLst>
          </p:cNvPr>
          <p:cNvSpPr txBox="1"/>
          <p:nvPr/>
        </p:nvSpPr>
        <p:spPr>
          <a:xfrm>
            <a:off x="3696368" y="5671127"/>
            <a:ext cx="4799263" cy="369332"/>
          </a:xfrm>
          <a:prstGeom prst="rect">
            <a:avLst/>
          </a:prstGeom>
          <a:noFill/>
        </p:spPr>
        <p:txBody>
          <a:bodyPr wrap="none" rtlCol="0">
            <a:spAutoFit/>
          </a:bodyPr>
          <a:lstStyle/>
          <a:p>
            <a:r>
              <a:rPr lang="en-US" dirty="0"/>
              <a:t>SERVER </a:t>
            </a:r>
            <a:r>
              <a:rPr lang="en-US" b="1" dirty="0"/>
              <a:t>INVERTS TO/FROM </a:t>
            </a:r>
            <a:r>
              <a:rPr lang="en-US" dirty="0"/>
              <a:t>FOR RESPONSE</a:t>
            </a:r>
            <a:endParaRPr lang="en-US" b="1" dirty="0"/>
          </a:p>
        </p:txBody>
      </p:sp>
      <p:sp>
        <p:nvSpPr>
          <p:cNvPr id="7" name="Smiley Face 6">
            <a:extLst>
              <a:ext uri="{FF2B5EF4-FFF2-40B4-BE49-F238E27FC236}">
                <a16:creationId xmlns:a16="http://schemas.microsoft.com/office/drawing/2014/main" id="{09E9D4D0-4059-4A01-9AF1-B968CB935D2F}"/>
              </a:ext>
            </a:extLst>
          </p:cNvPr>
          <p:cNvSpPr/>
          <p:nvPr/>
        </p:nvSpPr>
        <p:spPr>
          <a:xfrm>
            <a:off x="5305272" y="3090379"/>
            <a:ext cx="914400" cy="914400"/>
          </a:xfrm>
          <a:prstGeom prst="smileyFace">
            <a:avLst>
              <a:gd name="adj" fmla="val 46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hought Bubble: Cloud 7">
            <a:extLst>
              <a:ext uri="{FF2B5EF4-FFF2-40B4-BE49-F238E27FC236}">
                <a16:creationId xmlns:a16="http://schemas.microsoft.com/office/drawing/2014/main" id="{C4490351-FBC0-4D14-A686-2334CF0CB35B}"/>
              </a:ext>
            </a:extLst>
          </p:cNvPr>
          <p:cNvSpPr/>
          <p:nvPr/>
        </p:nvSpPr>
        <p:spPr>
          <a:xfrm>
            <a:off x="7435516" y="2534159"/>
            <a:ext cx="3946101" cy="1789682"/>
          </a:xfrm>
          <a:prstGeom prst="cloudCallout">
            <a:avLst>
              <a:gd name="adj1" fmla="val -87049"/>
              <a:gd name="adj2" fmla="val -10138"/>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t>MY NEW PENPAL!</a:t>
            </a:r>
          </a:p>
        </p:txBody>
      </p:sp>
      <p:pic>
        <p:nvPicPr>
          <p:cNvPr id="12" name="Picture 11">
            <a:extLst>
              <a:ext uri="{FF2B5EF4-FFF2-40B4-BE49-F238E27FC236}">
                <a16:creationId xmlns:a16="http://schemas.microsoft.com/office/drawing/2014/main" id="{AE3C1937-7F08-40DC-A7FB-118588255F3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931110" y="2287636"/>
            <a:ext cx="3469746" cy="2501153"/>
          </a:xfrm>
          <a:prstGeom prst="rect">
            <a:avLst/>
          </a:prstGeom>
        </p:spPr>
      </p:pic>
      <p:sp>
        <p:nvSpPr>
          <p:cNvPr id="13" name="TextBox 12">
            <a:extLst>
              <a:ext uri="{FF2B5EF4-FFF2-40B4-BE49-F238E27FC236}">
                <a16:creationId xmlns:a16="http://schemas.microsoft.com/office/drawing/2014/main" id="{57AD93CC-0A39-41DE-9F2D-8C96E7DDF39A}"/>
              </a:ext>
            </a:extLst>
          </p:cNvPr>
          <p:cNvSpPr txBox="1"/>
          <p:nvPr/>
        </p:nvSpPr>
        <p:spPr>
          <a:xfrm>
            <a:off x="1250374" y="3656216"/>
            <a:ext cx="2729956" cy="646331"/>
          </a:xfrm>
          <a:prstGeom prst="rect">
            <a:avLst/>
          </a:prstGeom>
          <a:noFill/>
        </p:spPr>
        <p:txBody>
          <a:bodyPr wrap="square" rtlCol="0">
            <a:spAutoFit/>
          </a:bodyPr>
          <a:lstStyle/>
          <a:p>
            <a:r>
              <a:rPr lang="en-US" b="1" dirty="0"/>
              <a:t>TO: </a:t>
            </a:r>
            <a:r>
              <a:rPr lang="en-US" dirty="0"/>
              <a:t>192.168.0.2:5280 </a:t>
            </a:r>
            <a:r>
              <a:rPr lang="en-US" b="1" dirty="0"/>
              <a:t>FROM: </a:t>
            </a:r>
            <a:r>
              <a:rPr lang="en-US" dirty="0"/>
              <a:t>192.168.0.1:80</a:t>
            </a:r>
          </a:p>
        </p:txBody>
      </p:sp>
      <p:sp>
        <p:nvSpPr>
          <p:cNvPr id="15" name="TextBox 14">
            <a:extLst>
              <a:ext uri="{FF2B5EF4-FFF2-40B4-BE49-F238E27FC236}">
                <a16:creationId xmlns:a16="http://schemas.microsoft.com/office/drawing/2014/main" id="{A48F288B-0656-4BA5-ABC8-04D286B6161D}"/>
              </a:ext>
            </a:extLst>
          </p:cNvPr>
          <p:cNvSpPr txBox="1"/>
          <p:nvPr/>
        </p:nvSpPr>
        <p:spPr>
          <a:xfrm>
            <a:off x="1949945" y="2905713"/>
            <a:ext cx="1459054" cy="369332"/>
          </a:xfrm>
          <a:prstGeom prst="rect">
            <a:avLst/>
          </a:prstGeom>
          <a:noFill/>
        </p:spPr>
        <p:txBody>
          <a:bodyPr wrap="none" rtlCol="0">
            <a:spAutoFit/>
          </a:bodyPr>
          <a:lstStyle/>
          <a:p>
            <a:r>
              <a:rPr lang="en-US" b="1" dirty="0"/>
              <a:t>RESPONSE</a:t>
            </a:r>
          </a:p>
        </p:txBody>
      </p:sp>
      <p:sp>
        <p:nvSpPr>
          <p:cNvPr id="3" name="Arrow: Left 2">
            <a:extLst>
              <a:ext uri="{FF2B5EF4-FFF2-40B4-BE49-F238E27FC236}">
                <a16:creationId xmlns:a16="http://schemas.microsoft.com/office/drawing/2014/main" id="{C3A6EC4C-BD10-467B-8E9F-90762123356C}"/>
              </a:ext>
            </a:extLst>
          </p:cNvPr>
          <p:cNvSpPr/>
          <p:nvPr/>
        </p:nvSpPr>
        <p:spPr>
          <a:xfrm>
            <a:off x="684675" y="3186684"/>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809548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Protocol?</a:t>
            </a:r>
          </a:p>
        </p:txBody>
      </p:sp>
      <p:sp>
        <p:nvSpPr>
          <p:cNvPr id="3" name="Content Placeholder 2"/>
          <p:cNvSpPr>
            <a:spLocks noGrp="1"/>
          </p:cNvSpPr>
          <p:nvPr>
            <p:ph sz="quarter" idx="13"/>
          </p:nvPr>
        </p:nvSpPr>
        <p:spPr/>
        <p:txBody>
          <a:bodyPr/>
          <a:lstStyle/>
          <a:p>
            <a:r>
              <a:rPr lang="en-US" sz="2000" dirty="0"/>
              <a:t>A protocol is the set of rules that govern the interaction of two or more parties</a:t>
            </a:r>
          </a:p>
          <a:p>
            <a:r>
              <a:rPr lang="en-US" sz="2000" dirty="0"/>
              <a:t>In the context of networking, it defines how two nodes (like client and server) communicate</a:t>
            </a:r>
          </a:p>
          <a:p>
            <a:pPr lvl="1"/>
            <a:r>
              <a:rPr lang="en-US" sz="1800" dirty="0"/>
              <a:t>When a party can communicate</a:t>
            </a:r>
          </a:p>
          <a:p>
            <a:pPr lvl="1"/>
            <a:r>
              <a:rPr lang="en-US" sz="1800" dirty="0"/>
              <a:t>What a party can communicate, </a:t>
            </a:r>
            <a:r>
              <a:rPr lang="en-US" sz="1800" i="1" dirty="0"/>
              <a:t>including message structure</a:t>
            </a:r>
            <a:endParaRPr lang="en-US" sz="1800" dirty="0"/>
          </a:p>
          <a:p>
            <a:pPr lvl="1"/>
            <a:r>
              <a:rPr lang="en-US" sz="1800" dirty="0"/>
              <a:t>How a party responds to received communications</a:t>
            </a:r>
          </a:p>
          <a:p>
            <a:r>
              <a:rPr lang="en-US" sz="2000" b="1" i="1" dirty="0"/>
              <a:t>Certain outcomes or results are guaranteed when the rules are followed</a:t>
            </a:r>
          </a:p>
          <a:p>
            <a:endParaRPr lang="en-US" dirty="0"/>
          </a:p>
        </p:txBody>
      </p:sp>
    </p:spTree>
    <p:extLst>
      <p:ext uri="{BB962C8B-B14F-4D97-AF65-F5344CB8AC3E}">
        <p14:creationId xmlns:p14="http://schemas.microsoft.com/office/powerpoint/2010/main" val="38471266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Overloaded Term</a:t>
            </a:r>
          </a:p>
        </p:txBody>
      </p:sp>
      <p:sp>
        <p:nvSpPr>
          <p:cNvPr id="3" name="Content Placeholder 2"/>
          <p:cNvSpPr>
            <a:spLocks noGrp="1"/>
          </p:cNvSpPr>
          <p:nvPr>
            <p:ph sz="quarter" idx="13"/>
          </p:nvPr>
        </p:nvSpPr>
        <p:spPr/>
        <p:txBody>
          <a:bodyPr/>
          <a:lstStyle/>
          <a:p>
            <a:r>
              <a:rPr lang="en-US" dirty="0"/>
              <a:t>Actually, a protocol often refers to two separate things</a:t>
            </a:r>
          </a:p>
          <a:p>
            <a:r>
              <a:rPr lang="en-US" b="1" dirty="0"/>
              <a:t>FIRST</a:t>
            </a:r>
            <a:r>
              <a:rPr lang="en-US" dirty="0"/>
              <a:t>, the rules/specification referred to on the previous slide</a:t>
            </a:r>
          </a:p>
          <a:p>
            <a:r>
              <a:rPr lang="en-US" b="1" dirty="0"/>
              <a:t>SECOND</a:t>
            </a:r>
            <a:r>
              <a:rPr lang="en-US" dirty="0"/>
              <a:t>, the computer module that </a:t>
            </a:r>
            <a:r>
              <a:rPr lang="en-US" i="1" dirty="0"/>
              <a:t>implements</a:t>
            </a:r>
            <a:r>
              <a:rPr lang="en-US" dirty="0"/>
              <a:t> the rules</a:t>
            </a:r>
            <a:endParaRPr lang="en-US" b="1" dirty="0"/>
          </a:p>
        </p:txBody>
      </p:sp>
    </p:spTree>
    <p:extLst>
      <p:ext uri="{BB962C8B-B14F-4D97-AF65-F5344CB8AC3E}">
        <p14:creationId xmlns:p14="http://schemas.microsoft.com/office/powerpoint/2010/main" val="20775409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Contemporary Protocols</a:t>
            </a:r>
          </a:p>
        </p:txBody>
      </p:sp>
      <p:sp>
        <p:nvSpPr>
          <p:cNvPr id="3" name="Content Placeholder 2"/>
          <p:cNvSpPr>
            <a:spLocks noGrp="1"/>
          </p:cNvSpPr>
          <p:nvPr>
            <p:ph sz="quarter" idx="13"/>
          </p:nvPr>
        </p:nvSpPr>
        <p:spPr/>
        <p:txBody>
          <a:bodyPr/>
          <a:lstStyle/>
          <a:p>
            <a:r>
              <a:rPr lang="en-US" dirty="0"/>
              <a:t>HTTP – </a:t>
            </a:r>
            <a:r>
              <a:rPr lang="en-US" dirty="0" err="1"/>
              <a:t>HyperText</a:t>
            </a:r>
            <a:r>
              <a:rPr lang="en-US" dirty="0"/>
              <a:t> Transfer Protocol</a:t>
            </a:r>
          </a:p>
          <a:p>
            <a:r>
              <a:rPr lang="en-US" dirty="0"/>
              <a:t>IP – Internet Protocol</a:t>
            </a:r>
          </a:p>
          <a:p>
            <a:r>
              <a:rPr lang="en-US" dirty="0"/>
              <a:t>SMTP – Simple Mail Transport Protocol</a:t>
            </a:r>
          </a:p>
        </p:txBody>
      </p:sp>
    </p:spTree>
    <p:extLst>
      <p:ext uri="{BB962C8B-B14F-4D97-AF65-F5344CB8AC3E}">
        <p14:creationId xmlns:p14="http://schemas.microsoft.com/office/powerpoint/2010/main" val="13178392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7B806-68E9-4A1F-8D0A-20997D888A47}"/>
              </a:ext>
            </a:extLst>
          </p:cNvPr>
          <p:cNvSpPr>
            <a:spLocks noGrp="1"/>
          </p:cNvSpPr>
          <p:nvPr>
            <p:ph type="title"/>
          </p:nvPr>
        </p:nvSpPr>
        <p:spPr/>
        <p:txBody>
          <a:bodyPr/>
          <a:lstStyle/>
          <a:p>
            <a:r>
              <a:rPr lang="en-US" dirty="0"/>
              <a:t>Computing 1980-2000 (</a:t>
            </a:r>
            <a:r>
              <a:rPr lang="en-US" dirty="0" err="1"/>
              <a:t>ish</a:t>
            </a:r>
            <a:r>
              <a:rPr lang="en-US" dirty="0"/>
              <a:t>)</a:t>
            </a:r>
          </a:p>
        </p:txBody>
      </p:sp>
      <p:pic>
        <p:nvPicPr>
          <p:cNvPr id="5" name="Picture 4">
            <a:extLst>
              <a:ext uri="{FF2B5EF4-FFF2-40B4-BE49-F238E27FC236}">
                <a16:creationId xmlns:a16="http://schemas.microsoft.com/office/drawing/2014/main" id="{F297FDAF-F6C3-4A95-911A-38C7162F76F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003148" y="2543939"/>
            <a:ext cx="4360888" cy="3429000"/>
          </a:xfrm>
          <a:prstGeom prst="rect">
            <a:avLst/>
          </a:prstGeom>
        </p:spPr>
      </p:pic>
      <p:sp>
        <p:nvSpPr>
          <p:cNvPr id="6" name="TextBox 5">
            <a:extLst>
              <a:ext uri="{FF2B5EF4-FFF2-40B4-BE49-F238E27FC236}">
                <a16:creationId xmlns:a16="http://schemas.microsoft.com/office/drawing/2014/main" id="{6A66DE9A-84DE-4E02-B939-FA84936BA78F}"/>
              </a:ext>
            </a:extLst>
          </p:cNvPr>
          <p:cNvSpPr txBox="1"/>
          <p:nvPr/>
        </p:nvSpPr>
        <p:spPr>
          <a:xfrm>
            <a:off x="4003148" y="6110203"/>
            <a:ext cx="4360888" cy="230832"/>
          </a:xfrm>
          <a:prstGeom prst="rect">
            <a:avLst/>
          </a:prstGeom>
          <a:noFill/>
        </p:spPr>
        <p:txBody>
          <a:bodyPr wrap="square" rtlCol="0">
            <a:spAutoFit/>
          </a:bodyPr>
          <a:lstStyle/>
          <a:p>
            <a:r>
              <a:rPr lang="en-US" sz="900">
                <a:hlinkClick r:id="rId3" tooltip="http://pngimg.com/download/7704"/>
              </a:rPr>
              <a:t>This Photo</a:t>
            </a:r>
            <a:r>
              <a:rPr lang="en-US" sz="900"/>
              <a:t> by Unknown Author is licensed under </a:t>
            </a:r>
            <a:r>
              <a:rPr lang="en-US" sz="900">
                <a:hlinkClick r:id="rId4" tooltip="https://creativecommons.org/licenses/by-nc/3.0/"/>
              </a:rPr>
              <a:t>CC BY-NC</a:t>
            </a:r>
            <a:endParaRPr lang="en-US" sz="900"/>
          </a:p>
        </p:txBody>
      </p:sp>
      <p:sp>
        <p:nvSpPr>
          <p:cNvPr id="3" name="TextBox 2">
            <a:extLst>
              <a:ext uri="{FF2B5EF4-FFF2-40B4-BE49-F238E27FC236}">
                <a16:creationId xmlns:a16="http://schemas.microsoft.com/office/drawing/2014/main" id="{FC7BD140-2746-4F76-9847-3AE3EE56EFF3}"/>
              </a:ext>
            </a:extLst>
          </p:cNvPr>
          <p:cNvSpPr txBox="1"/>
          <p:nvPr/>
        </p:nvSpPr>
        <p:spPr>
          <a:xfrm>
            <a:off x="928740" y="3472798"/>
            <a:ext cx="2163781" cy="646331"/>
          </a:xfrm>
          <a:prstGeom prst="rect">
            <a:avLst/>
          </a:prstGeom>
          <a:noFill/>
        </p:spPr>
        <p:txBody>
          <a:bodyPr wrap="square" rtlCol="0">
            <a:spAutoFit/>
          </a:bodyPr>
          <a:lstStyle/>
          <a:p>
            <a:r>
              <a:rPr lang="en-US" dirty="0"/>
              <a:t>For the most part, NO NETWORKING</a:t>
            </a:r>
          </a:p>
        </p:txBody>
      </p:sp>
    </p:spTree>
    <p:extLst>
      <p:ext uri="{BB962C8B-B14F-4D97-AF65-F5344CB8AC3E}">
        <p14:creationId xmlns:p14="http://schemas.microsoft.com/office/powerpoint/2010/main" val="19545612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Protocol is not Enough</a:t>
            </a:r>
          </a:p>
        </p:txBody>
      </p:sp>
      <p:sp>
        <p:nvSpPr>
          <p:cNvPr id="3" name="Content Placeholder 2"/>
          <p:cNvSpPr>
            <a:spLocks noGrp="1"/>
          </p:cNvSpPr>
          <p:nvPr>
            <p:ph sz="quarter" idx="13"/>
          </p:nvPr>
        </p:nvSpPr>
        <p:spPr/>
        <p:txBody>
          <a:bodyPr>
            <a:normAutofit/>
          </a:bodyPr>
          <a:lstStyle/>
          <a:p>
            <a:r>
              <a:rPr lang="en-US" sz="2000" dirty="0"/>
              <a:t>There are too many rules for any one protocol to handle</a:t>
            </a:r>
          </a:p>
          <a:p>
            <a:r>
              <a:rPr lang="en-US" sz="2000" dirty="0"/>
              <a:t>Also, behavior/rules need to change for different hardware/goals</a:t>
            </a:r>
          </a:p>
          <a:p>
            <a:r>
              <a:rPr lang="en-US" sz="2000" dirty="0"/>
              <a:t>OSI defined a conceptual “stack” of protocols.</a:t>
            </a:r>
          </a:p>
          <a:p>
            <a:pPr lvl="1"/>
            <a:r>
              <a:rPr lang="en-US" sz="1800" dirty="0"/>
              <a:t>Each protocol “layer” can push data down to a lower layer, or pop data up to a higher layer</a:t>
            </a:r>
          </a:p>
          <a:p>
            <a:pPr lvl="1"/>
            <a:r>
              <a:rPr lang="en-US" sz="1800" dirty="0"/>
              <a:t>The protocol on one machine (e.g., client) is a “peer” with the same protocol on the other machine</a:t>
            </a:r>
          </a:p>
        </p:txBody>
      </p:sp>
    </p:spTree>
    <p:extLst>
      <p:ext uri="{BB962C8B-B14F-4D97-AF65-F5344CB8AC3E}">
        <p14:creationId xmlns:p14="http://schemas.microsoft.com/office/powerpoint/2010/main" val="3231721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106680"/>
            <a:ext cx="8686800" cy="6644640"/>
          </a:xfrm>
          <a:prstGeom prst="rect">
            <a:avLst/>
          </a:prstGeom>
        </p:spPr>
      </p:pic>
    </p:spTree>
    <p:extLst>
      <p:ext uri="{BB962C8B-B14F-4D97-AF65-F5344CB8AC3E}">
        <p14:creationId xmlns:p14="http://schemas.microsoft.com/office/powerpoint/2010/main" val="26802475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OSI Model in Practice</a:t>
            </a:r>
          </a:p>
        </p:txBody>
      </p:sp>
      <p:sp>
        <p:nvSpPr>
          <p:cNvPr id="3" name="Content Placeholder 2"/>
          <p:cNvSpPr>
            <a:spLocks noGrp="1"/>
          </p:cNvSpPr>
          <p:nvPr>
            <p:ph sz="quarter" idx="13"/>
          </p:nvPr>
        </p:nvSpPr>
        <p:spPr/>
        <p:txBody>
          <a:bodyPr>
            <a:normAutofit/>
          </a:bodyPr>
          <a:lstStyle/>
          <a:p>
            <a:r>
              <a:rPr lang="en-US" sz="2000" dirty="0"/>
              <a:t>Very few systems follow the seven-layer “ideal”</a:t>
            </a:r>
          </a:p>
          <a:p>
            <a:r>
              <a:rPr lang="en-US" sz="2000" dirty="0"/>
              <a:t>Mostly just care about TCP/IP and the following layers:</a:t>
            </a:r>
          </a:p>
          <a:p>
            <a:pPr lvl="1"/>
            <a:r>
              <a:rPr lang="en-US" sz="1800" dirty="0"/>
              <a:t>Application (Layer 7; example: HTTP)</a:t>
            </a:r>
          </a:p>
          <a:p>
            <a:pPr lvl="1"/>
            <a:r>
              <a:rPr lang="en-US" sz="1800" dirty="0"/>
              <a:t>Transport (Layer 4; TCP)</a:t>
            </a:r>
          </a:p>
          <a:p>
            <a:pPr lvl="1"/>
            <a:r>
              <a:rPr lang="en-US" sz="1800" dirty="0"/>
              <a:t>IP (Layer 3; IP)</a:t>
            </a:r>
          </a:p>
          <a:p>
            <a:pPr lvl="1"/>
            <a:r>
              <a:rPr lang="en-US" sz="1800" dirty="0"/>
              <a:t>Data Link (Layer 2; example: Ethernet or </a:t>
            </a:r>
            <a:r>
              <a:rPr lang="en-US" sz="1800" dirty="0" err="1"/>
              <a:t>Wifi</a:t>
            </a:r>
            <a:r>
              <a:rPr lang="en-US" sz="1800" dirty="0"/>
              <a:t>)</a:t>
            </a:r>
          </a:p>
          <a:p>
            <a:r>
              <a:rPr lang="en-US" sz="2000" dirty="0"/>
              <a:t>NOTE: It’s common to just refer to a layer by it’s number (e.g., a layer-4 protocol)</a:t>
            </a:r>
          </a:p>
        </p:txBody>
      </p:sp>
    </p:spTree>
    <p:extLst>
      <p:ext uri="{BB962C8B-B14F-4D97-AF65-F5344CB8AC3E}">
        <p14:creationId xmlns:p14="http://schemas.microsoft.com/office/powerpoint/2010/main" val="34607250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F0879-0975-4820-ABE0-DEEF03F160DC}"/>
              </a:ext>
            </a:extLst>
          </p:cNvPr>
          <p:cNvSpPr>
            <a:spLocks noGrp="1"/>
          </p:cNvSpPr>
          <p:nvPr>
            <p:ph type="title"/>
          </p:nvPr>
        </p:nvSpPr>
        <p:spPr/>
        <p:txBody>
          <a:bodyPr/>
          <a:lstStyle/>
          <a:p>
            <a:r>
              <a:rPr lang="en-US" dirty="0"/>
              <a:t>HTTP Request</a:t>
            </a:r>
          </a:p>
        </p:txBody>
      </p:sp>
      <p:pic>
        <p:nvPicPr>
          <p:cNvPr id="1026" name="Picture 2">
            <a:extLst>
              <a:ext uri="{FF2B5EF4-FFF2-40B4-BE49-F238E27FC236}">
                <a16:creationId xmlns:a16="http://schemas.microsoft.com/office/drawing/2014/main" id="{B75EE624-D099-4AC2-B498-AE04C40505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3518" y="1554763"/>
            <a:ext cx="6964964" cy="5223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58021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TCP/IP Send Example</a:t>
            </a:r>
          </a:p>
        </p:txBody>
      </p:sp>
      <p:sp>
        <p:nvSpPr>
          <p:cNvPr id="4" name="Rectangle 3"/>
          <p:cNvSpPr/>
          <p:nvPr/>
        </p:nvSpPr>
        <p:spPr>
          <a:xfrm>
            <a:off x="2535148" y="3297149"/>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5" name="Rectangle 4"/>
          <p:cNvSpPr/>
          <p:nvPr/>
        </p:nvSpPr>
        <p:spPr>
          <a:xfrm>
            <a:off x="566417" y="3919218"/>
            <a:ext cx="1752600"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6" name="Rectangle 5"/>
          <p:cNvSpPr/>
          <p:nvPr/>
        </p:nvSpPr>
        <p:spPr>
          <a:xfrm>
            <a:off x="566417" y="4528818"/>
            <a:ext cx="1752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7" name="Rectangle 6"/>
          <p:cNvSpPr/>
          <p:nvPr/>
        </p:nvSpPr>
        <p:spPr>
          <a:xfrm>
            <a:off x="566417" y="5202149"/>
            <a:ext cx="1752600" cy="4572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 </a:t>
            </a:r>
          </a:p>
        </p:txBody>
      </p:sp>
      <p:sp>
        <p:nvSpPr>
          <p:cNvPr id="8" name="Rectangle 7"/>
          <p:cNvSpPr/>
          <p:nvPr/>
        </p:nvSpPr>
        <p:spPr>
          <a:xfrm>
            <a:off x="3144748" y="3919218"/>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9" name="Rectangle 8"/>
          <p:cNvSpPr/>
          <p:nvPr/>
        </p:nvSpPr>
        <p:spPr>
          <a:xfrm>
            <a:off x="2535148" y="3919218"/>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0" name="Rectangle 9"/>
          <p:cNvSpPr/>
          <p:nvPr/>
        </p:nvSpPr>
        <p:spPr>
          <a:xfrm>
            <a:off x="3764046" y="4557912"/>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11" name="Rectangle 10"/>
          <p:cNvSpPr/>
          <p:nvPr/>
        </p:nvSpPr>
        <p:spPr>
          <a:xfrm>
            <a:off x="3154446" y="4557912"/>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2" name="Rectangle 11"/>
          <p:cNvSpPr/>
          <p:nvPr/>
        </p:nvSpPr>
        <p:spPr>
          <a:xfrm>
            <a:off x="4393601" y="5202149"/>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13" name="Rectangle 12"/>
          <p:cNvSpPr/>
          <p:nvPr/>
        </p:nvSpPr>
        <p:spPr>
          <a:xfrm>
            <a:off x="3784001" y="5202149"/>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4" name="Rectangle 13"/>
          <p:cNvSpPr/>
          <p:nvPr/>
        </p:nvSpPr>
        <p:spPr>
          <a:xfrm>
            <a:off x="2535148" y="4557912"/>
            <a:ext cx="609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16" name="Rectangle 15"/>
          <p:cNvSpPr/>
          <p:nvPr/>
        </p:nvSpPr>
        <p:spPr>
          <a:xfrm>
            <a:off x="3174401" y="5202149"/>
            <a:ext cx="609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17" name="Rectangle 16"/>
          <p:cNvSpPr/>
          <p:nvPr/>
        </p:nvSpPr>
        <p:spPr>
          <a:xfrm>
            <a:off x="2564800" y="5202149"/>
            <a:ext cx="687385" cy="4572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 </a:t>
            </a:r>
          </a:p>
        </p:txBody>
      </p:sp>
      <p:sp>
        <p:nvSpPr>
          <p:cNvPr id="3" name="Rectangle 2">
            <a:extLst>
              <a:ext uri="{FF2B5EF4-FFF2-40B4-BE49-F238E27FC236}">
                <a16:creationId xmlns:a16="http://schemas.microsoft.com/office/drawing/2014/main" id="{0C96F7A2-EB61-4D69-AE39-58CC262DA759}"/>
              </a:ext>
            </a:extLst>
          </p:cNvPr>
          <p:cNvSpPr/>
          <p:nvPr/>
        </p:nvSpPr>
        <p:spPr>
          <a:xfrm>
            <a:off x="566417" y="3297149"/>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a:t>
            </a:r>
          </a:p>
        </p:txBody>
      </p:sp>
      <p:sp>
        <p:nvSpPr>
          <p:cNvPr id="15" name="TextBox 14">
            <a:extLst>
              <a:ext uri="{FF2B5EF4-FFF2-40B4-BE49-F238E27FC236}">
                <a16:creationId xmlns:a16="http://schemas.microsoft.com/office/drawing/2014/main" id="{44B78182-41E9-4B82-B020-D1686877D426}"/>
              </a:ext>
            </a:extLst>
          </p:cNvPr>
          <p:cNvSpPr txBox="1"/>
          <p:nvPr/>
        </p:nvSpPr>
        <p:spPr>
          <a:xfrm>
            <a:off x="494905" y="1781704"/>
            <a:ext cx="3898696" cy="923330"/>
          </a:xfrm>
          <a:prstGeom prst="rect">
            <a:avLst/>
          </a:prstGeom>
          <a:noFill/>
        </p:spPr>
        <p:txBody>
          <a:bodyPr wrap="none" rtlCol="0">
            <a:spAutoFit/>
          </a:bodyPr>
          <a:lstStyle/>
          <a:p>
            <a:r>
              <a:rPr lang="en-US" dirty="0"/>
              <a:t>User enters “google.com” into browser</a:t>
            </a:r>
          </a:p>
          <a:p>
            <a:r>
              <a:rPr lang="en-US" dirty="0"/>
              <a:t>(computer converts “google.com” to an</a:t>
            </a:r>
          </a:p>
          <a:p>
            <a:r>
              <a:rPr lang="en-US" dirty="0"/>
              <a:t>IP address first).</a:t>
            </a:r>
          </a:p>
        </p:txBody>
      </p:sp>
      <p:sp>
        <p:nvSpPr>
          <p:cNvPr id="19" name="Arrow: Down 18">
            <a:extLst>
              <a:ext uri="{FF2B5EF4-FFF2-40B4-BE49-F238E27FC236}">
                <a16:creationId xmlns:a16="http://schemas.microsoft.com/office/drawing/2014/main" id="{362A4A81-46F1-446A-B876-1483B7E8E1B1}"/>
              </a:ext>
            </a:extLst>
          </p:cNvPr>
          <p:cNvSpPr/>
          <p:nvPr/>
        </p:nvSpPr>
        <p:spPr>
          <a:xfrm>
            <a:off x="2926816" y="2564488"/>
            <a:ext cx="484632" cy="65669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B8CA05E7-41A9-4CE3-AA01-71B3D7D29753}"/>
              </a:ext>
            </a:extLst>
          </p:cNvPr>
          <p:cNvSpPr txBox="1"/>
          <p:nvPr/>
        </p:nvSpPr>
        <p:spPr>
          <a:xfrm>
            <a:off x="6944474" y="2988251"/>
            <a:ext cx="4777483" cy="3139321"/>
          </a:xfrm>
          <a:prstGeom prst="rect">
            <a:avLst/>
          </a:prstGeom>
          <a:noFill/>
        </p:spPr>
        <p:txBody>
          <a:bodyPr wrap="square" rtlCol="0">
            <a:spAutoFit/>
          </a:bodyPr>
          <a:lstStyle/>
          <a:p>
            <a:r>
              <a:rPr lang="en-US" dirty="0"/>
              <a:t>HTTP is the protocol used for sending/receiving data to/from websites. </a:t>
            </a:r>
          </a:p>
          <a:p>
            <a:endParaRPr lang="en-US" dirty="0"/>
          </a:p>
          <a:p>
            <a:r>
              <a:rPr lang="en-US" dirty="0"/>
              <a:t>TCP deals with making sure the data gets to the right server program correctly</a:t>
            </a:r>
          </a:p>
          <a:p>
            <a:endParaRPr lang="en-US" dirty="0"/>
          </a:p>
          <a:p>
            <a:r>
              <a:rPr lang="en-US" dirty="0"/>
              <a:t>IP is used for getting data over the Internet to the correct machine</a:t>
            </a:r>
          </a:p>
          <a:p>
            <a:endParaRPr lang="en-US" dirty="0"/>
          </a:p>
          <a:p>
            <a:r>
              <a:rPr lang="en-US" dirty="0"/>
              <a:t>MAC is used for communicating on </a:t>
            </a:r>
            <a:r>
              <a:rPr lang="en-US" dirty="0" err="1"/>
              <a:t>Wifi</a:t>
            </a:r>
            <a:r>
              <a:rPr lang="en-US" dirty="0"/>
              <a:t> or Ethernet</a:t>
            </a:r>
          </a:p>
        </p:txBody>
      </p:sp>
      <p:sp>
        <p:nvSpPr>
          <p:cNvPr id="22" name="TextBox 21">
            <a:extLst>
              <a:ext uri="{FF2B5EF4-FFF2-40B4-BE49-F238E27FC236}">
                <a16:creationId xmlns:a16="http://schemas.microsoft.com/office/drawing/2014/main" id="{3C9403F2-633C-481C-AECC-EC6C5BD60B3C}"/>
              </a:ext>
            </a:extLst>
          </p:cNvPr>
          <p:cNvSpPr txBox="1"/>
          <p:nvPr/>
        </p:nvSpPr>
        <p:spPr>
          <a:xfrm>
            <a:off x="966770" y="6255929"/>
            <a:ext cx="5179431" cy="369332"/>
          </a:xfrm>
          <a:prstGeom prst="rect">
            <a:avLst/>
          </a:prstGeom>
          <a:noFill/>
        </p:spPr>
        <p:txBody>
          <a:bodyPr wrap="none" rtlCol="0">
            <a:spAutoFit/>
          </a:bodyPr>
          <a:lstStyle/>
          <a:p>
            <a:r>
              <a:rPr lang="en-US" dirty="0"/>
              <a:t>Headers.  Typically meta data such as “to”, “from”, etc.</a:t>
            </a:r>
          </a:p>
        </p:txBody>
      </p:sp>
      <p:cxnSp>
        <p:nvCxnSpPr>
          <p:cNvPr id="24" name="Straight Arrow Connector 23">
            <a:extLst>
              <a:ext uri="{FF2B5EF4-FFF2-40B4-BE49-F238E27FC236}">
                <a16:creationId xmlns:a16="http://schemas.microsoft.com/office/drawing/2014/main" id="{934F8656-84B8-4EA8-BA5E-403C7AD43074}"/>
              </a:ext>
            </a:extLst>
          </p:cNvPr>
          <p:cNvCxnSpPr>
            <a:cxnSpLocks/>
          </p:cNvCxnSpPr>
          <p:nvPr/>
        </p:nvCxnSpPr>
        <p:spPr>
          <a:xfrm flipV="1">
            <a:off x="1523500" y="4207268"/>
            <a:ext cx="1147781" cy="20727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a:extLst>
              <a:ext uri="{FF2B5EF4-FFF2-40B4-BE49-F238E27FC236}">
                <a16:creationId xmlns:a16="http://schemas.microsoft.com/office/drawing/2014/main" id="{FA1EA498-88C4-46C2-BF3E-7C9CCDF4987F}"/>
              </a:ext>
            </a:extLst>
          </p:cNvPr>
          <p:cNvCxnSpPr>
            <a:cxnSpLocks/>
          </p:cNvCxnSpPr>
          <p:nvPr/>
        </p:nvCxnSpPr>
        <p:spPr>
          <a:xfrm flipV="1">
            <a:off x="1541552" y="4869951"/>
            <a:ext cx="1175963" cy="141002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ECE786A3-C94B-41A3-9B42-05B595C2D143}"/>
              </a:ext>
            </a:extLst>
          </p:cNvPr>
          <p:cNvCxnSpPr>
            <a:cxnSpLocks/>
          </p:cNvCxnSpPr>
          <p:nvPr/>
        </p:nvCxnSpPr>
        <p:spPr>
          <a:xfrm flipV="1">
            <a:off x="1569091" y="5574961"/>
            <a:ext cx="1148424" cy="70501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8894798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TCP/IP Receive Example</a:t>
            </a:r>
          </a:p>
        </p:txBody>
      </p:sp>
      <p:sp>
        <p:nvSpPr>
          <p:cNvPr id="4" name="Rectangle 3"/>
          <p:cNvSpPr/>
          <p:nvPr/>
        </p:nvSpPr>
        <p:spPr>
          <a:xfrm>
            <a:off x="8450570" y="3292012"/>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5" name="Rectangle 4"/>
          <p:cNvSpPr/>
          <p:nvPr/>
        </p:nvSpPr>
        <p:spPr>
          <a:xfrm>
            <a:off x="10322646" y="3914081"/>
            <a:ext cx="1752600"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6" name="Rectangle 5"/>
          <p:cNvSpPr/>
          <p:nvPr/>
        </p:nvSpPr>
        <p:spPr>
          <a:xfrm>
            <a:off x="10322646" y="4523681"/>
            <a:ext cx="1752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7" name="Rectangle 6"/>
          <p:cNvSpPr/>
          <p:nvPr/>
        </p:nvSpPr>
        <p:spPr>
          <a:xfrm>
            <a:off x="10322646" y="5197012"/>
            <a:ext cx="1752600" cy="4572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 </a:t>
            </a:r>
          </a:p>
        </p:txBody>
      </p:sp>
      <p:sp>
        <p:nvSpPr>
          <p:cNvPr id="8" name="Rectangle 7"/>
          <p:cNvSpPr/>
          <p:nvPr/>
        </p:nvSpPr>
        <p:spPr>
          <a:xfrm>
            <a:off x="8450570" y="3914081"/>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9" name="Rectangle 8"/>
          <p:cNvSpPr/>
          <p:nvPr/>
        </p:nvSpPr>
        <p:spPr>
          <a:xfrm>
            <a:off x="7806334" y="3907847"/>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0" name="Rectangle 9"/>
          <p:cNvSpPr/>
          <p:nvPr/>
        </p:nvSpPr>
        <p:spPr>
          <a:xfrm>
            <a:off x="8450570" y="4523681"/>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11" name="Rectangle 10"/>
          <p:cNvSpPr/>
          <p:nvPr/>
        </p:nvSpPr>
        <p:spPr>
          <a:xfrm>
            <a:off x="7806334" y="4523681"/>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2" name="Rectangle 11"/>
          <p:cNvSpPr/>
          <p:nvPr/>
        </p:nvSpPr>
        <p:spPr>
          <a:xfrm>
            <a:off x="8415934" y="5197012"/>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Request</a:t>
            </a:r>
          </a:p>
        </p:txBody>
      </p:sp>
      <p:sp>
        <p:nvSpPr>
          <p:cNvPr id="13" name="Rectangle 12"/>
          <p:cNvSpPr/>
          <p:nvPr/>
        </p:nvSpPr>
        <p:spPr>
          <a:xfrm>
            <a:off x="7806334" y="5197012"/>
            <a:ext cx="644236" cy="4572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a:t>
            </a:r>
          </a:p>
        </p:txBody>
      </p:sp>
      <p:sp>
        <p:nvSpPr>
          <p:cNvPr id="14" name="Rectangle 13"/>
          <p:cNvSpPr/>
          <p:nvPr/>
        </p:nvSpPr>
        <p:spPr>
          <a:xfrm>
            <a:off x="7196734" y="4523681"/>
            <a:ext cx="609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16" name="Rectangle 15"/>
          <p:cNvSpPr/>
          <p:nvPr/>
        </p:nvSpPr>
        <p:spPr>
          <a:xfrm>
            <a:off x="7196734" y="5197012"/>
            <a:ext cx="609600" cy="4572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a:t>
            </a:r>
          </a:p>
        </p:txBody>
      </p:sp>
      <p:sp>
        <p:nvSpPr>
          <p:cNvPr id="17" name="Rectangle 16"/>
          <p:cNvSpPr/>
          <p:nvPr/>
        </p:nvSpPr>
        <p:spPr>
          <a:xfrm>
            <a:off x="6587133" y="5197012"/>
            <a:ext cx="687385" cy="4572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 </a:t>
            </a:r>
          </a:p>
        </p:txBody>
      </p:sp>
      <p:sp>
        <p:nvSpPr>
          <p:cNvPr id="3" name="Rectangle 2">
            <a:extLst>
              <a:ext uri="{FF2B5EF4-FFF2-40B4-BE49-F238E27FC236}">
                <a16:creationId xmlns:a16="http://schemas.microsoft.com/office/drawing/2014/main" id="{0C96F7A2-EB61-4D69-AE39-58CC262DA759}"/>
              </a:ext>
            </a:extLst>
          </p:cNvPr>
          <p:cNvSpPr/>
          <p:nvPr/>
        </p:nvSpPr>
        <p:spPr>
          <a:xfrm>
            <a:off x="10322646" y="3292012"/>
            <a:ext cx="1752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HTTP </a:t>
            </a:r>
          </a:p>
        </p:txBody>
      </p:sp>
      <p:sp>
        <p:nvSpPr>
          <p:cNvPr id="15" name="TextBox 14">
            <a:extLst>
              <a:ext uri="{FF2B5EF4-FFF2-40B4-BE49-F238E27FC236}">
                <a16:creationId xmlns:a16="http://schemas.microsoft.com/office/drawing/2014/main" id="{44B78182-41E9-4B82-B020-D1686877D426}"/>
              </a:ext>
            </a:extLst>
          </p:cNvPr>
          <p:cNvSpPr txBox="1"/>
          <p:nvPr/>
        </p:nvSpPr>
        <p:spPr>
          <a:xfrm>
            <a:off x="7044681" y="1609132"/>
            <a:ext cx="4626762" cy="1200329"/>
          </a:xfrm>
          <a:prstGeom prst="rect">
            <a:avLst/>
          </a:prstGeom>
          <a:noFill/>
        </p:spPr>
        <p:txBody>
          <a:bodyPr wrap="square" rtlCol="0">
            <a:spAutoFit/>
          </a:bodyPr>
          <a:lstStyle/>
          <a:p>
            <a:r>
              <a:rPr lang="en-US" dirty="0"/>
              <a:t>Web server program begins gather the requested info. When it has it, it will respond by sending a new message down the stack in the reverse direction</a:t>
            </a:r>
          </a:p>
        </p:txBody>
      </p:sp>
      <p:sp>
        <p:nvSpPr>
          <p:cNvPr id="19" name="Arrow: Down 18">
            <a:extLst>
              <a:ext uri="{FF2B5EF4-FFF2-40B4-BE49-F238E27FC236}">
                <a16:creationId xmlns:a16="http://schemas.microsoft.com/office/drawing/2014/main" id="{362A4A81-46F1-446A-B876-1483B7E8E1B1}"/>
              </a:ext>
            </a:extLst>
          </p:cNvPr>
          <p:cNvSpPr/>
          <p:nvPr/>
        </p:nvSpPr>
        <p:spPr>
          <a:xfrm rot="10800000">
            <a:off x="9084554" y="2552886"/>
            <a:ext cx="484632" cy="65669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EE36CA6-3DAC-422E-B2DA-72EBA59B3480}"/>
              </a:ext>
            </a:extLst>
          </p:cNvPr>
          <p:cNvSpPr txBox="1"/>
          <p:nvPr/>
        </p:nvSpPr>
        <p:spPr>
          <a:xfrm>
            <a:off x="580489" y="3066836"/>
            <a:ext cx="4674741" cy="2031325"/>
          </a:xfrm>
          <a:prstGeom prst="rect">
            <a:avLst/>
          </a:prstGeom>
          <a:noFill/>
        </p:spPr>
        <p:txBody>
          <a:bodyPr wrap="square" rtlCol="0">
            <a:spAutoFit/>
          </a:bodyPr>
          <a:lstStyle/>
          <a:p>
            <a:endParaRPr lang="en-US" dirty="0"/>
          </a:p>
          <a:p>
            <a:r>
              <a:rPr lang="en-US" dirty="0"/>
              <a:t>As each layer processes the data, the headers are stripped off.  The MAC layer removes the MAC header, the IP layer removes the IP header, etc., before passing the data up.  Each layer may or may not need to do some processing based on information in the header.</a:t>
            </a:r>
          </a:p>
        </p:txBody>
      </p:sp>
      <p:sp>
        <p:nvSpPr>
          <p:cNvPr id="20" name="TextBox 19">
            <a:extLst>
              <a:ext uri="{FF2B5EF4-FFF2-40B4-BE49-F238E27FC236}">
                <a16:creationId xmlns:a16="http://schemas.microsoft.com/office/drawing/2014/main" id="{A9E83591-1491-4AFB-BF90-01DB303015EB}"/>
              </a:ext>
            </a:extLst>
          </p:cNvPr>
          <p:cNvSpPr txBox="1"/>
          <p:nvPr/>
        </p:nvSpPr>
        <p:spPr>
          <a:xfrm>
            <a:off x="6533225" y="5979559"/>
            <a:ext cx="5476756" cy="646331"/>
          </a:xfrm>
          <a:prstGeom prst="rect">
            <a:avLst/>
          </a:prstGeom>
          <a:noFill/>
        </p:spPr>
        <p:txBody>
          <a:bodyPr wrap="none" rtlCol="0">
            <a:spAutoFit/>
          </a:bodyPr>
          <a:lstStyle/>
          <a:p>
            <a:r>
              <a:rPr lang="en-US" dirty="0"/>
              <a:t>Conceptually, data arrives at the bottom of the stack</a:t>
            </a:r>
          </a:p>
          <a:p>
            <a:r>
              <a:rPr lang="en-US" dirty="0"/>
              <a:t>and is processed and then “popped” up to a higher layer </a:t>
            </a:r>
          </a:p>
        </p:txBody>
      </p:sp>
      <p:sp>
        <p:nvSpPr>
          <p:cNvPr id="23" name="Arrow: Down 22">
            <a:extLst>
              <a:ext uri="{FF2B5EF4-FFF2-40B4-BE49-F238E27FC236}">
                <a16:creationId xmlns:a16="http://schemas.microsoft.com/office/drawing/2014/main" id="{18E69EB1-7331-45E2-8159-CCA2305D3FF7}"/>
              </a:ext>
            </a:extLst>
          </p:cNvPr>
          <p:cNvSpPr/>
          <p:nvPr/>
        </p:nvSpPr>
        <p:spPr>
          <a:xfrm rot="10800000">
            <a:off x="9084554" y="5588286"/>
            <a:ext cx="484632" cy="45719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34428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886A5-A18D-4696-B060-7886FEB2388A}"/>
              </a:ext>
            </a:extLst>
          </p:cNvPr>
          <p:cNvSpPr>
            <a:spLocks noGrp="1"/>
          </p:cNvSpPr>
          <p:nvPr>
            <p:ph type="title"/>
          </p:nvPr>
        </p:nvSpPr>
        <p:spPr/>
        <p:txBody>
          <a:bodyPr/>
          <a:lstStyle/>
          <a:p>
            <a:r>
              <a:rPr lang="en-US" dirty="0"/>
              <a:t>HTTP Response</a:t>
            </a:r>
          </a:p>
        </p:txBody>
      </p:sp>
      <p:pic>
        <p:nvPicPr>
          <p:cNvPr id="2050" name="Picture 2">
            <a:extLst>
              <a:ext uri="{FF2B5EF4-FFF2-40B4-BE49-F238E27FC236}">
                <a16:creationId xmlns:a16="http://schemas.microsoft.com/office/drawing/2014/main" id="{B27EB3F6-ED27-4378-84F3-8673024A34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5201" y="1813766"/>
            <a:ext cx="10635360" cy="40335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661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94F44-1799-4F92-BB23-CA5B01BD5021}"/>
              </a:ext>
            </a:extLst>
          </p:cNvPr>
          <p:cNvSpPr>
            <a:spLocks noGrp="1"/>
          </p:cNvSpPr>
          <p:nvPr>
            <p:ph type="title"/>
          </p:nvPr>
        </p:nvSpPr>
        <p:spPr/>
        <p:txBody>
          <a:bodyPr/>
          <a:lstStyle/>
          <a:p>
            <a:r>
              <a:rPr lang="en-US" dirty="0"/>
              <a:t>Wireshark Exercises</a:t>
            </a:r>
          </a:p>
        </p:txBody>
      </p:sp>
      <p:sp>
        <p:nvSpPr>
          <p:cNvPr id="3" name="Content Placeholder 2">
            <a:extLst>
              <a:ext uri="{FF2B5EF4-FFF2-40B4-BE49-F238E27FC236}">
                <a16:creationId xmlns:a16="http://schemas.microsoft.com/office/drawing/2014/main" id="{59BBB57A-F59C-4AC1-8CE2-E5468372EC1F}"/>
              </a:ext>
            </a:extLst>
          </p:cNvPr>
          <p:cNvSpPr>
            <a:spLocks noGrp="1"/>
          </p:cNvSpPr>
          <p:nvPr>
            <p:ph sz="quarter" idx="13"/>
          </p:nvPr>
        </p:nvSpPr>
        <p:spPr/>
        <p:txBody>
          <a:bodyPr/>
          <a:lstStyle/>
          <a:p>
            <a:endParaRPr lang="en-US"/>
          </a:p>
        </p:txBody>
      </p:sp>
    </p:spTree>
    <p:extLst>
      <p:ext uri="{BB962C8B-B14F-4D97-AF65-F5344CB8AC3E}">
        <p14:creationId xmlns:p14="http://schemas.microsoft.com/office/powerpoint/2010/main" val="6424714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A966-D727-4842-9A59-5C39267B0814}"/>
              </a:ext>
            </a:extLst>
          </p:cNvPr>
          <p:cNvSpPr>
            <a:spLocks noGrp="1"/>
          </p:cNvSpPr>
          <p:nvPr>
            <p:ph type="title"/>
          </p:nvPr>
        </p:nvSpPr>
        <p:spPr/>
        <p:txBody>
          <a:bodyPr/>
          <a:lstStyle/>
          <a:p>
            <a:r>
              <a:rPr lang="en-US" dirty="0"/>
              <a:t>Three Major Computer Parts</a:t>
            </a:r>
          </a:p>
        </p:txBody>
      </p:sp>
      <p:pic>
        <p:nvPicPr>
          <p:cNvPr id="5" name="Picture 4">
            <a:extLst>
              <a:ext uri="{FF2B5EF4-FFF2-40B4-BE49-F238E27FC236}">
                <a16:creationId xmlns:a16="http://schemas.microsoft.com/office/drawing/2014/main" id="{0D27FBAD-0B0A-46BF-94A2-82CFB1EF2395}"/>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244644" y="2543939"/>
            <a:ext cx="4360888" cy="3429000"/>
          </a:xfrm>
          <a:prstGeom prst="rect">
            <a:avLst/>
          </a:prstGeom>
        </p:spPr>
      </p:pic>
      <p:sp>
        <p:nvSpPr>
          <p:cNvPr id="7" name="TextBox 6">
            <a:extLst>
              <a:ext uri="{FF2B5EF4-FFF2-40B4-BE49-F238E27FC236}">
                <a16:creationId xmlns:a16="http://schemas.microsoft.com/office/drawing/2014/main" id="{8CFCE33E-F2C1-40F7-911E-08B236E645EE}"/>
              </a:ext>
            </a:extLst>
          </p:cNvPr>
          <p:cNvSpPr txBox="1"/>
          <p:nvPr/>
        </p:nvSpPr>
        <p:spPr>
          <a:xfrm>
            <a:off x="7244644" y="6110203"/>
            <a:ext cx="4360888" cy="230832"/>
          </a:xfrm>
          <a:prstGeom prst="rect">
            <a:avLst/>
          </a:prstGeom>
          <a:noFill/>
        </p:spPr>
        <p:txBody>
          <a:bodyPr wrap="square" rtlCol="0">
            <a:spAutoFit/>
          </a:bodyPr>
          <a:lstStyle/>
          <a:p>
            <a:r>
              <a:rPr lang="en-US" sz="900">
                <a:hlinkClick r:id="rId3" tooltip="http://pngimg.com/download/7704"/>
              </a:rPr>
              <a:t>This Photo</a:t>
            </a:r>
            <a:r>
              <a:rPr lang="en-US" sz="900"/>
              <a:t> by Unknown Author is licensed under </a:t>
            </a:r>
            <a:r>
              <a:rPr lang="en-US" sz="900">
                <a:hlinkClick r:id="rId4" tooltip="https://creativecommons.org/licenses/by-nc/3.0/"/>
              </a:rPr>
              <a:t>CC BY-NC</a:t>
            </a:r>
            <a:endParaRPr lang="en-US" sz="900"/>
          </a:p>
        </p:txBody>
      </p:sp>
      <p:pic>
        <p:nvPicPr>
          <p:cNvPr id="1026" name="Picture 2" descr="FA80486SXSF33">
            <a:extLst>
              <a:ext uri="{FF2B5EF4-FFF2-40B4-BE49-F238E27FC236}">
                <a16:creationId xmlns:a16="http://schemas.microsoft.com/office/drawing/2014/main" id="{09E63B52-1DB3-492A-B112-C000F84806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612" y="2389479"/>
            <a:ext cx="1217568" cy="121756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C069C19-1CCB-4B43-B4AA-AEB291C75AE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2610" y="3815655"/>
            <a:ext cx="2630186" cy="263018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NOAMOO DDR4 RAM Desktop PC Memory 4GB 8GB 2133 2400MHz CL15 PC4 17000S 288  Pin DIMM For Intel Stick Computer Lifetime Warranty|for intel|pc memoryram  desktop - AliExpress">
            <a:extLst>
              <a:ext uri="{FF2B5EF4-FFF2-40B4-BE49-F238E27FC236}">
                <a16:creationId xmlns:a16="http://schemas.microsoft.com/office/drawing/2014/main" id="{EA3682BB-6DBB-44DB-B6EB-97ED54FA7F6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52875" y="4525286"/>
            <a:ext cx="2143125" cy="2143125"/>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AF368A2D-45AA-4656-ADFE-92AE93662FAF}"/>
              </a:ext>
            </a:extLst>
          </p:cNvPr>
          <p:cNvCxnSpPr>
            <a:cxnSpLocks/>
            <a:endCxn id="1026" idx="3"/>
          </p:cNvCxnSpPr>
          <p:nvPr/>
        </p:nvCxnSpPr>
        <p:spPr>
          <a:xfrm flipH="1" flipV="1">
            <a:off x="1618180" y="2998263"/>
            <a:ext cx="6272373" cy="116509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B2D495C5-4AF3-4C1C-AA00-E4C582E9D37B}"/>
              </a:ext>
            </a:extLst>
          </p:cNvPr>
          <p:cNvCxnSpPr>
            <a:cxnSpLocks/>
          </p:cNvCxnSpPr>
          <p:nvPr/>
        </p:nvCxnSpPr>
        <p:spPr>
          <a:xfrm flipH="1">
            <a:off x="2231137" y="4163359"/>
            <a:ext cx="5602908" cy="55247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D67DDFB9-7ADE-47CE-B014-D9DA4D2768AE}"/>
              </a:ext>
            </a:extLst>
          </p:cNvPr>
          <p:cNvCxnSpPr>
            <a:cxnSpLocks/>
          </p:cNvCxnSpPr>
          <p:nvPr/>
        </p:nvCxnSpPr>
        <p:spPr>
          <a:xfrm flipH="1">
            <a:off x="5275781" y="4163359"/>
            <a:ext cx="2614772" cy="86070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ECF40E0D-7BA2-4AF2-9A15-7B427CAC837A}"/>
              </a:ext>
            </a:extLst>
          </p:cNvPr>
          <p:cNvSpPr txBox="1"/>
          <p:nvPr/>
        </p:nvSpPr>
        <p:spPr>
          <a:xfrm rot="658291">
            <a:off x="2682697" y="3029816"/>
            <a:ext cx="3067506" cy="369332"/>
          </a:xfrm>
          <a:prstGeom prst="rect">
            <a:avLst/>
          </a:prstGeom>
          <a:noFill/>
        </p:spPr>
        <p:txBody>
          <a:bodyPr wrap="none" rtlCol="0">
            <a:spAutoFit/>
          </a:bodyPr>
          <a:lstStyle/>
          <a:p>
            <a:r>
              <a:rPr lang="en-US" dirty="0"/>
              <a:t>Central Processing Unit (CPU)</a:t>
            </a:r>
          </a:p>
        </p:txBody>
      </p:sp>
      <p:sp>
        <p:nvSpPr>
          <p:cNvPr id="21" name="TextBox 20">
            <a:extLst>
              <a:ext uri="{FF2B5EF4-FFF2-40B4-BE49-F238E27FC236}">
                <a16:creationId xmlns:a16="http://schemas.microsoft.com/office/drawing/2014/main" id="{5E99E25E-BDCB-4867-A0C0-43D3D3A1230C}"/>
              </a:ext>
            </a:extLst>
          </p:cNvPr>
          <p:cNvSpPr txBox="1"/>
          <p:nvPr/>
        </p:nvSpPr>
        <p:spPr>
          <a:xfrm rot="21284436">
            <a:off x="3231224" y="4136898"/>
            <a:ext cx="1242584" cy="369332"/>
          </a:xfrm>
          <a:prstGeom prst="rect">
            <a:avLst/>
          </a:prstGeom>
          <a:noFill/>
        </p:spPr>
        <p:txBody>
          <a:bodyPr wrap="none" rtlCol="0">
            <a:spAutoFit/>
          </a:bodyPr>
          <a:lstStyle/>
          <a:p>
            <a:r>
              <a:rPr lang="en-US" dirty="0"/>
              <a:t>Hard Drive</a:t>
            </a:r>
          </a:p>
        </p:txBody>
      </p:sp>
      <p:sp>
        <p:nvSpPr>
          <p:cNvPr id="22" name="TextBox 21">
            <a:extLst>
              <a:ext uri="{FF2B5EF4-FFF2-40B4-BE49-F238E27FC236}">
                <a16:creationId xmlns:a16="http://schemas.microsoft.com/office/drawing/2014/main" id="{AED114C0-7D47-4B3C-B7A0-9ACAD6A46E8C}"/>
              </a:ext>
            </a:extLst>
          </p:cNvPr>
          <p:cNvSpPr txBox="1"/>
          <p:nvPr/>
        </p:nvSpPr>
        <p:spPr>
          <a:xfrm rot="20473375">
            <a:off x="5165595" y="4329946"/>
            <a:ext cx="2500813" cy="646331"/>
          </a:xfrm>
          <a:prstGeom prst="rect">
            <a:avLst/>
          </a:prstGeom>
          <a:noFill/>
        </p:spPr>
        <p:txBody>
          <a:bodyPr wrap="none" rtlCol="0">
            <a:spAutoFit/>
          </a:bodyPr>
          <a:lstStyle/>
          <a:p>
            <a:pPr algn="ctr"/>
            <a:r>
              <a:rPr lang="en-US" dirty="0"/>
              <a:t>Random Access Memory</a:t>
            </a:r>
          </a:p>
          <a:p>
            <a:pPr algn="ctr"/>
            <a:r>
              <a:rPr lang="en-US" dirty="0"/>
              <a:t>(RAM)</a:t>
            </a:r>
          </a:p>
        </p:txBody>
      </p:sp>
    </p:spTree>
    <p:extLst>
      <p:ext uri="{BB962C8B-B14F-4D97-AF65-F5344CB8AC3E}">
        <p14:creationId xmlns:p14="http://schemas.microsoft.com/office/powerpoint/2010/main" val="1389061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D35DF-97CB-4388-8401-C8AD0D697156}"/>
              </a:ext>
            </a:extLst>
          </p:cNvPr>
          <p:cNvSpPr>
            <a:spLocks noGrp="1"/>
          </p:cNvSpPr>
          <p:nvPr>
            <p:ph type="title"/>
          </p:nvPr>
        </p:nvSpPr>
        <p:spPr/>
        <p:txBody>
          <a:bodyPr/>
          <a:lstStyle/>
          <a:p>
            <a:r>
              <a:rPr lang="en-US" dirty="0"/>
              <a:t>First, a Word About Data</a:t>
            </a:r>
          </a:p>
        </p:txBody>
      </p:sp>
      <p:sp>
        <p:nvSpPr>
          <p:cNvPr id="3" name="Content Placeholder 2">
            <a:extLst>
              <a:ext uri="{FF2B5EF4-FFF2-40B4-BE49-F238E27FC236}">
                <a16:creationId xmlns:a16="http://schemas.microsoft.com/office/drawing/2014/main" id="{DD354D95-E344-43A3-AFAB-E634FC2EA171}"/>
              </a:ext>
            </a:extLst>
          </p:cNvPr>
          <p:cNvSpPr>
            <a:spLocks noGrp="1"/>
          </p:cNvSpPr>
          <p:nvPr>
            <p:ph idx="1"/>
          </p:nvPr>
        </p:nvSpPr>
        <p:spPr/>
        <p:txBody>
          <a:bodyPr/>
          <a:lstStyle/>
          <a:p>
            <a:r>
              <a:rPr lang="en-US" dirty="0"/>
              <a:t>Computers store, process, and manipulate all data as </a:t>
            </a:r>
            <a:r>
              <a:rPr lang="en-US" b="1" i="1" dirty="0"/>
              <a:t>BINARY NUMBERS</a:t>
            </a:r>
            <a:endParaRPr lang="en-US" dirty="0"/>
          </a:p>
          <a:p>
            <a:r>
              <a:rPr lang="en-US" dirty="0"/>
              <a:t>Everything is a binary number.  Games, programs, music, word documents</a:t>
            </a:r>
          </a:p>
          <a:p>
            <a:r>
              <a:rPr lang="en-US" dirty="0"/>
              <a:t>The binary numbers are *interpreted* as letters, music, </a:t>
            </a:r>
            <a:r>
              <a:rPr lang="en-US" dirty="0" err="1"/>
              <a:t>etc</a:t>
            </a:r>
            <a:endParaRPr lang="en-US" dirty="0"/>
          </a:p>
        </p:txBody>
      </p:sp>
    </p:spTree>
    <p:extLst>
      <p:ext uri="{BB962C8B-B14F-4D97-AF65-F5344CB8AC3E}">
        <p14:creationId xmlns:p14="http://schemas.microsoft.com/office/powerpoint/2010/main" val="380575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99CFA-0677-4B23-AA0C-9CD32CE741A4}"/>
              </a:ext>
            </a:extLst>
          </p:cNvPr>
          <p:cNvSpPr>
            <a:spLocks noGrp="1"/>
          </p:cNvSpPr>
          <p:nvPr>
            <p:ph type="title"/>
          </p:nvPr>
        </p:nvSpPr>
        <p:spPr/>
        <p:txBody>
          <a:bodyPr/>
          <a:lstStyle/>
          <a:p>
            <a:r>
              <a:rPr lang="en-US" dirty="0"/>
              <a:t>Quick Binary Lesson</a:t>
            </a:r>
          </a:p>
        </p:txBody>
      </p:sp>
      <p:sp>
        <p:nvSpPr>
          <p:cNvPr id="4" name="TextBox 3">
            <a:extLst>
              <a:ext uri="{FF2B5EF4-FFF2-40B4-BE49-F238E27FC236}">
                <a16:creationId xmlns:a16="http://schemas.microsoft.com/office/drawing/2014/main" id="{485B920A-6A57-4B66-925F-20E94F296262}"/>
              </a:ext>
            </a:extLst>
          </p:cNvPr>
          <p:cNvSpPr txBox="1"/>
          <p:nvPr/>
        </p:nvSpPr>
        <p:spPr>
          <a:xfrm>
            <a:off x="2231136" y="2789434"/>
            <a:ext cx="2406428" cy="461665"/>
          </a:xfrm>
          <a:prstGeom prst="rect">
            <a:avLst/>
          </a:prstGeom>
          <a:noFill/>
        </p:spPr>
        <p:txBody>
          <a:bodyPr wrap="none" rtlCol="0">
            <a:spAutoFit/>
          </a:bodyPr>
          <a:lstStyle/>
          <a:p>
            <a:r>
              <a:rPr lang="en-US" sz="2400" dirty="0"/>
              <a:t>Base 10 Numbers</a:t>
            </a:r>
          </a:p>
        </p:txBody>
      </p:sp>
      <p:sp>
        <p:nvSpPr>
          <p:cNvPr id="6" name="TextBox 5">
            <a:extLst>
              <a:ext uri="{FF2B5EF4-FFF2-40B4-BE49-F238E27FC236}">
                <a16:creationId xmlns:a16="http://schemas.microsoft.com/office/drawing/2014/main" id="{42602A1D-B238-44ED-A70A-15BA551309FF}"/>
              </a:ext>
            </a:extLst>
          </p:cNvPr>
          <p:cNvSpPr txBox="1"/>
          <p:nvPr/>
        </p:nvSpPr>
        <p:spPr>
          <a:xfrm>
            <a:off x="7708324" y="2715803"/>
            <a:ext cx="2252540" cy="461665"/>
          </a:xfrm>
          <a:prstGeom prst="rect">
            <a:avLst/>
          </a:prstGeom>
          <a:noFill/>
        </p:spPr>
        <p:txBody>
          <a:bodyPr wrap="none" rtlCol="0">
            <a:spAutoFit/>
          </a:bodyPr>
          <a:lstStyle/>
          <a:p>
            <a:r>
              <a:rPr lang="en-US" sz="2400" dirty="0"/>
              <a:t>Base 2 Numbers</a:t>
            </a:r>
          </a:p>
        </p:txBody>
      </p:sp>
      <p:graphicFrame>
        <p:nvGraphicFramePr>
          <p:cNvPr id="7" name="Table 7">
            <a:extLst>
              <a:ext uri="{FF2B5EF4-FFF2-40B4-BE49-F238E27FC236}">
                <a16:creationId xmlns:a16="http://schemas.microsoft.com/office/drawing/2014/main" id="{891C39E3-6F0C-4E01-AB6E-1CEC55F00F1B}"/>
              </a:ext>
            </a:extLst>
          </p:cNvPr>
          <p:cNvGraphicFramePr>
            <a:graphicFrameLocks noGrp="1"/>
          </p:cNvGraphicFramePr>
          <p:nvPr>
            <p:extLst>
              <p:ext uri="{D42A27DB-BD31-4B8C-83A1-F6EECF244321}">
                <p14:modId xmlns:p14="http://schemas.microsoft.com/office/powerpoint/2010/main" val="2011632830"/>
              </p:ext>
            </p:extLst>
          </p:nvPr>
        </p:nvGraphicFramePr>
        <p:xfrm>
          <a:off x="737382" y="3251099"/>
          <a:ext cx="5393936" cy="2115540"/>
        </p:xfrm>
        <a:graphic>
          <a:graphicData uri="http://schemas.openxmlformats.org/drawingml/2006/table">
            <a:tbl>
              <a:tblPr firstRow="1" bandRow="1">
                <a:tableStyleId>{5C22544A-7EE6-4342-B048-85BDC9FD1C3A}</a:tableStyleId>
              </a:tblPr>
              <a:tblGrid>
                <a:gridCol w="1348484">
                  <a:extLst>
                    <a:ext uri="{9D8B030D-6E8A-4147-A177-3AD203B41FA5}">
                      <a16:colId xmlns:a16="http://schemas.microsoft.com/office/drawing/2014/main" val="1128165369"/>
                    </a:ext>
                  </a:extLst>
                </a:gridCol>
                <a:gridCol w="1348484">
                  <a:extLst>
                    <a:ext uri="{9D8B030D-6E8A-4147-A177-3AD203B41FA5}">
                      <a16:colId xmlns:a16="http://schemas.microsoft.com/office/drawing/2014/main" val="44248868"/>
                    </a:ext>
                  </a:extLst>
                </a:gridCol>
                <a:gridCol w="1348484">
                  <a:extLst>
                    <a:ext uri="{9D8B030D-6E8A-4147-A177-3AD203B41FA5}">
                      <a16:colId xmlns:a16="http://schemas.microsoft.com/office/drawing/2014/main" val="3709849723"/>
                    </a:ext>
                  </a:extLst>
                </a:gridCol>
                <a:gridCol w="1348484">
                  <a:extLst>
                    <a:ext uri="{9D8B030D-6E8A-4147-A177-3AD203B41FA5}">
                      <a16:colId xmlns:a16="http://schemas.microsoft.com/office/drawing/2014/main" val="2554382010"/>
                    </a:ext>
                  </a:extLst>
                </a:gridCol>
              </a:tblGrid>
              <a:tr h="423108">
                <a:tc>
                  <a:txBody>
                    <a:bodyPr/>
                    <a:lstStyle/>
                    <a:p>
                      <a:r>
                        <a:rPr lang="en-US" dirty="0"/>
                        <a:t>10</a:t>
                      </a:r>
                      <a:r>
                        <a:rPr lang="en-US" baseline="30000" dirty="0"/>
                        <a:t>3</a:t>
                      </a:r>
                      <a:r>
                        <a:rPr lang="en-US" dirty="0"/>
                        <a:t> = 1000</a:t>
                      </a:r>
                    </a:p>
                  </a:txBody>
                  <a:tcPr/>
                </a:tc>
                <a:tc>
                  <a:txBody>
                    <a:bodyPr/>
                    <a:lstStyle/>
                    <a:p>
                      <a:r>
                        <a:rPr lang="en-US" dirty="0"/>
                        <a:t>10</a:t>
                      </a:r>
                      <a:r>
                        <a:rPr lang="en-US" baseline="30000" dirty="0"/>
                        <a:t>2</a:t>
                      </a:r>
                      <a:r>
                        <a:rPr lang="en-US" dirty="0"/>
                        <a:t> = 100</a:t>
                      </a:r>
                    </a:p>
                  </a:txBody>
                  <a:tcPr/>
                </a:tc>
                <a:tc>
                  <a:txBody>
                    <a:bodyPr/>
                    <a:lstStyle/>
                    <a:p>
                      <a:r>
                        <a:rPr lang="en-US" dirty="0"/>
                        <a:t>10</a:t>
                      </a:r>
                      <a:r>
                        <a:rPr lang="en-US" baseline="30000" dirty="0"/>
                        <a:t>1</a:t>
                      </a:r>
                      <a:r>
                        <a:rPr lang="en-US" dirty="0"/>
                        <a:t> = 10</a:t>
                      </a:r>
                    </a:p>
                  </a:txBody>
                  <a:tcPr/>
                </a:tc>
                <a:tc>
                  <a:txBody>
                    <a:bodyPr/>
                    <a:lstStyle/>
                    <a:p>
                      <a:r>
                        <a:rPr lang="en-US" dirty="0"/>
                        <a:t>10</a:t>
                      </a:r>
                      <a:r>
                        <a:rPr lang="en-US" baseline="30000" dirty="0"/>
                        <a:t>0</a:t>
                      </a:r>
                      <a:r>
                        <a:rPr lang="en-US" dirty="0"/>
                        <a:t> = 1</a:t>
                      </a:r>
                    </a:p>
                  </a:txBody>
                  <a:tcPr/>
                </a:tc>
                <a:extLst>
                  <a:ext uri="{0D108BD9-81ED-4DB2-BD59-A6C34878D82A}">
                    <a16:rowId xmlns:a16="http://schemas.microsoft.com/office/drawing/2014/main" val="3354723996"/>
                  </a:ext>
                </a:extLst>
              </a:tr>
              <a:tr h="423108">
                <a:tc>
                  <a:txBody>
                    <a:bodyPr/>
                    <a:lstStyle/>
                    <a:p>
                      <a:r>
                        <a:rPr lang="en-US" dirty="0"/>
                        <a:t>3</a:t>
                      </a:r>
                    </a:p>
                  </a:txBody>
                  <a:tcPr/>
                </a:tc>
                <a:tc>
                  <a:txBody>
                    <a:bodyPr/>
                    <a:lstStyle/>
                    <a:p>
                      <a:r>
                        <a:rPr lang="en-US" dirty="0"/>
                        <a:t>0</a:t>
                      </a:r>
                    </a:p>
                  </a:txBody>
                  <a:tcPr/>
                </a:tc>
                <a:tc>
                  <a:txBody>
                    <a:bodyPr/>
                    <a:lstStyle/>
                    <a:p>
                      <a:r>
                        <a:rPr lang="en-US" dirty="0"/>
                        <a:t>9</a:t>
                      </a:r>
                    </a:p>
                  </a:txBody>
                  <a:tcPr/>
                </a:tc>
                <a:tc>
                  <a:txBody>
                    <a:bodyPr/>
                    <a:lstStyle/>
                    <a:p>
                      <a:r>
                        <a:rPr lang="en-US" dirty="0"/>
                        <a:t>5</a:t>
                      </a:r>
                    </a:p>
                  </a:txBody>
                  <a:tcPr/>
                </a:tc>
                <a:extLst>
                  <a:ext uri="{0D108BD9-81ED-4DB2-BD59-A6C34878D82A}">
                    <a16:rowId xmlns:a16="http://schemas.microsoft.com/office/drawing/2014/main" val="450902735"/>
                  </a:ext>
                </a:extLst>
              </a:tr>
              <a:tr h="423108">
                <a:tc>
                  <a:txBody>
                    <a:bodyPr/>
                    <a:lstStyle/>
                    <a:p>
                      <a:r>
                        <a:rPr lang="en-US" dirty="0"/>
                        <a:t>(3X1000) +</a:t>
                      </a:r>
                    </a:p>
                  </a:txBody>
                  <a:tcPr/>
                </a:tc>
                <a:tc>
                  <a:txBody>
                    <a:bodyPr/>
                    <a:lstStyle/>
                    <a:p>
                      <a:r>
                        <a:rPr lang="en-US" dirty="0"/>
                        <a:t>(0X100) +</a:t>
                      </a:r>
                    </a:p>
                  </a:txBody>
                  <a:tcPr/>
                </a:tc>
                <a:tc>
                  <a:txBody>
                    <a:bodyPr/>
                    <a:lstStyle/>
                    <a:p>
                      <a:r>
                        <a:rPr lang="en-US" dirty="0"/>
                        <a:t>(9X10) +</a:t>
                      </a:r>
                    </a:p>
                  </a:txBody>
                  <a:tcPr/>
                </a:tc>
                <a:tc>
                  <a:txBody>
                    <a:bodyPr/>
                    <a:lstStyle/>
                    <a:p>
                      <a:r>
                        <a:rPr lang="en-US" dirty="0"/>
                        <a:t>(5X1)</a:t>
                      </a:r>
                    </a:p>
                  </a:txBody>
                  <a:tcPr/>
                </a:tc>
                <a:extLst>
                  <a:ext uri="{0D108BD9-81ED-4DB2-BD59-A6C34878D82A}">
                    <a16:rowId xmlns:a16="http://schemas.microsoft.com/office/drawing/2014/main" val="2621333579"/>
                  </a:ext>
                </a:extLst>
              </a:tr>
              <a:tr h="423108">
                <a:tc>
                  <a:txBody>
                    <a:bodyPr/>
                    <a:lstStyle/>
                    <a:p>
                      <a:r>
                        <a:rPr lang="en-US" dirty="0"/>
                        <a:t>3000 +</a:t>
                      </a:r>
                    </a:p>
                  </a:txBody>
                  <a:tcPr/>
                </a:tc>
                <a:tc>
                  <a:txBody>
                    <a:bodyPr/>
                    <a:lstStyle/>
                    <a:p>
                      <a:r>
                        <a:rPr lang="en-US" dirty="0"/>
                        <a:t>0 +</a:t>
                      </a:r>
                    </a:p>
                  </a:txBody>
                  <a:tcPr/>
                </a:tc>
                <a:tc>
                  <a:txBody>
                    <a:bodyPr/>
                    <a:lstStyle/>
                    <a:p>
                      <a:r>
                        <a:rPr lang="en-US" dirty="0"/>
                        <a:t>90 +</a:t>
                      </a:r>
                    </a:p>
                  </a:txBody>
                  <a:tcPr/>
                </a:tc>
                <a:tc>
                  <a:txBody>
                    <a:bodyPr/>
                    <a:lstStyle/>
                    <a:p>
                      <a:r>
                        <a:rPr lang="en-US" dirty="0"/>
                        <a:t>5</a:t>
                      </a:r>
                    </a:p>
                  </a:txBody>
                  <a:tcPr/>
                </a:tc>
                <a:extLst>
                  <a:ext uri="{0D108BD9-81ED-4DB2-BD59-A6C34878D82A}">
                    <a16:rowId xmlns:a16="http://schemas.microsoft.com/office/drawing/2014/main" val="2553546213"/>
                  </a:ext>
                </a:extLst>
              </a:tr>
              <a:tr h="423108">
                <a:tc gridSpan="4">
                  <a:txBody>
                    <a:bodyPr/>
                    <a:lstStyle/>
                    <a:p>
                      <a:pPr algn="r"/>
                      <a:r>
                        <a:rPr lang="en-US" dirty="0"/>
                        <a:t>3095</a:t>
                      </a:r>
                    </a:p>
                  </a:txBody>
                  <a:tcPr/>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970504232"/>
                  </a:ext>
                </a:extLst>
              </a:tr>
            </a:tbl>
          </a:graphicData>
        </a:graphic>
      </p:graphicFrame>
      <p:graphicFrame>
        <p:nvGraphicFramePr>
          <p:cNvPr id="9" name="Table 7">
            <a:extLst>
              <a:ext uri="{FF2B5EF4-FFF2-40B4-BE49-F238E27FC236}">
                <a16:creationId xmlns:a16="http://schemas.microsoft.com/office/drawing/2014/main" id="{CCEB5977-B835-420E-A638-95EE899C97EE}"/>
              </a:ext>
            </a:extLst>
          </p:cNvPr>
          <p:cNvGraphicFramePr>
            <a:graphicFrameLocks noGrp="1"/>
          </p:cNvGraphicFramePr>
          <p:nvPr>
            <p:extLst>
              <p:ext uri="{D42A27DB-BD31-4B8C-83A1-F6EECF244321}">
                <p14:modId xmlns:p14="http://schemas.microsoft.com/office/powerpoint/2010/main" val="391796050"/>
              </p:ext>
            </p:extLst>
          </p:nvPr>
        </p:nvGraphicFramePr>
        <p:xfrm>
          <a:off x="6216932" y="3251099"/>
          <a:ext cx="5393936" cy="2115540"/>
        </p:xfrm>
        <a:graphic>
          <a:graphicData uri="http://schemas.openxmlformats.org/drawingml/2006/table">
            <a:tbl>
              <a:tblPr firstRow="1" bandRow="1">
                <a:tableStyleId>{5C22544A-7EE6-4342-B048-85BDC9FD1C3A}</a:tableStyleId>
              </a:tblPr>
              <a:tblGrid>
                <a:gridCol w="1348484">
                  <a:extLst>
                    <a:ext uri="{9D8B030D-6E8A-4147-A177-3AD203B41FA5}">
                      <a16:colId xmlns:a16="http://schemas.microsoft.com/office/drawing/2014/main" val="1128165369"/>
                    </a:ext>
                  </a:extLst>
                </a:gridCol>
                <a:gridCol w="1348484">
                  <a:extLst>
                    <a:ext uri="{9D8B030D-6E8A-4147-A177-3AD203B41FA5}">
                      <a16:colId xmlns:a16="http://schemas.microsoft.com/office/drawing/2014/main" val="44248868"/>
                    </a:ext>
                  </a:extLst>
                </a:gridCol>
                <a:gridCol w="1348484">
                  <a:extLst>
                    <a:ext uri="{9D8B030D-6E8A-4147-A177-3AD203B41FA5}">
                      <a16:colId xmlns:a16="http://schemas.microsoft.com/office/drawing/2014/main" val="3709849723"/>
                    </a:ext>
                  </a:extLst>
                </a:gridCol>
                <a:gridCol w="1348484">
                  <a:extLst>
                    <a:ext uri="{9D8B030D-6E8A-4147-A177-3AD203B41FA5}">
                      <a16:colId xmlns:a16="http://schemas.microsoft.com/office/drawing/2014/main" val="2554382010"/>
                    </a:ext>
                  </a:extLst>
                </a:gridCol>
              </a:tblGrid>
              <a:tr h="423108">
                <a:tc>
                  <a:txBody>
                    <a:bodyPr/>
                    <a:lstStyle/>
                    <a:p>
                      <a:r>
                        <a:rPr lang="en-US" dirty="0"/>
                        <a:t>2</a:t>
                      </a:r>
                      <a:r>
                        <a:rPr lang="en-US" baseline="30000" dirty="0"/>
                        <a:t>3</a:t>
                      </a:r>
                      <a:r>
                        <a:rPr lang="en-US" dirty="0"/>
                        <a:t> = 8</a:t>
                      </a:r>
                    </a:p>
                  </a:txBody>
                  <a:tcPr/>
                </a:tc>
                <a:tc>
                  <a:txBody>
                    <a:bodyPr/>
                    <a:lstStyle/>
                    <a:p>
                      <a:r>
                        <a:rPr lang="en-US" dirty="0"/>
                        <a:t>2</a:t>
                      </a:r>
                      <a:r>
                        <a:rPr lang="en-US" baseline="30000" dirty="0"/>
                        <a:t>2</a:t>
                      </a:r>
                      <a:r>
                        <a:rPr lang="en-US" dirty="0"/>
                        <a:t> = 4</a:t>
                      </a:r>
                    </a:p>
                  </a:txBody>
                  <a:tcPr/>
                </a:tc>
                <a:tc>
                  <a:txBody>
                    <a:bodyPr/>
                    <a:lstStyle/>
                    <a:p>
                      <a:r>
                        <a:rPr lang="en-US" dirty="0"/>
                        <a:t>2</a:t>
                      </a:r>
                      <a:r>
                        <a:rPr lang="en-US" baseline="30000" dirty="0"/>
                        <a:t>1</a:t>
                      </a:r>
                      <a:r>
                        <a:rPr lang="en-US" dirty="0"/>
                        <a:t> = 2</a:t>
                      </a:r>
                    </a:p>
                  </a:txBody>
                  <a:tcPr/>
                </a:tc>
                <a:tc>
                  <a:txBody>
                    <a:bodyPr/>
                    <a:lstStyle/>
                    <a:p>
                      <a:r>
                        <a:rPr lang="en-US" dirty="0"/>
                        <a:t>2</a:t>
                      </a:r>
                      <a:r>
                        <a:rPr lang="en-US" baseline="30000" dirty="0"/>
                        <a:t>0</a:t>
                      </a:r>
                      <a:r>
                        <a:rPr lang="en-US" dirty="0"/>
                        <a:t> = 1</a:t>
                      </a:r>
                    </a:p>
                  </a:txBody>
                  <a:tcPr/>
                </a:tc>
                <a:extLst>
                  <a:ext uri="{0D108BD9-81ED-4DB2-BD59-A6C34878D82A}">
                    <a16:rowId xmlns:a16="http://schemas.microsoft.com/office/drawing/2014/main" val="3354723996"/>
                  </a:ext>
                </a:extLst>
              </a:tr>
              <a:tr h="423108">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450902735"/>
                  </a:ext>
                </a:extLst>
              </a:tr>
              <a:tr h="423108">
                <a:tc>
                  <a:txBody>
                    <a:bodyPr/>
                    <a:lstStyle/>
                    <a:p>
                      <a:r>
                        <a:rPr lang="en-US" dirty="0"/>
                        <a:t>(1X8) +</a:t>
                      </a:r>
                    </a:p>
                  </a:txBody>
                  <a:tcPr/>
                </a:tc>
                <a:tc>
                  <a:txBody>
                    <a:bodyPr/>
                    <a:lstStyle/>
                    <a:p>
                      <a:r>
                        <a:rPr lang="en-US" dirty="0"/>
                        <a:t>(0X4) +</a:t>
                      </a:r>
                    </a:p>
                  </a:txBody>
                  <a:tcPr/>
                </a:tc>
                <a:tc>
                  <a:txBody>
                    <a:bodyPr/>
                    <a:lstStyle/>
                    <a:p>
                      <a:r>
                        <a:rPr lang="en-US" dirty="0"/>
                        <a:t>(1X2) +</a:t>
                      </a:r>
                    </a:p>
                  </a:txBody>
                  <a:tcPr/>
                </a:tc>
                <a:tc>
                  <a:txBody>
                    <a:bodyPr/>
                    <a:lstStyle/>
                    <a:p>
                      <a:r>
                        <a:rPr lang="en-US" dirty="0"/>
                        <a:t>(0X1)</a:t>
                      </a:r>
                    </a:p>
                  </a:txBody>
                  <a:tcPr/>
                </a:tc>
                <a:extLst>
                  <a:ext uri="{0D108BD9-81ED-4DB2-BD59-A6C34878D82A}">
                    <a16:rowId xmlns:a16="http://schemas.microsoft.com/office/drawing/2014/main" val="2621333579"/>
                  </a:ext>
                </a:extLst>
              </a:tr>
              <a:tr h="423108">
                <a:tc>
                  <a:txBody>
                    <a:bodyPr/>
                    <a:lstStyle/>
                    <a:p>
                      <a:r>
                        <a:rPr lang="en-US" dirty="0"/>
                        <a:t>8 +</a:t>
                      </a:r>
                    </a:p>
                  </a:txBody>
                  <a:tcPr/>
                </a:tc>
                <a:tc>
                  <a:txBody>
                    <a:bodyPr/>
                    <a:lstStyle/>
                    <a:p>
                      <a:r>
                        <a:rPr lang="en-US" dirty="0"/>
                        <a:t>0 +</a:t>
                      </a:r>
                    </a:p>
                  </a:txBody>
                  <a:tcPr/>
                </a:tc>
                <a:tc>
                  <a:txBody>
                    <a:bodyPr/>
                    <a:lstStyle/>
                    <a:p>
                      <a:r>
                        <a:rPr lang="en-US" dirty="0"/>
                        <a:t>2 +</a:t>
                      </a:r>
                    </a:p>
                  </a:txBody>
                  <a:tcPr/>
                </a:tc>
                <a:tc>
                  <a:txBody>
                    <a:bodyPr/>
                    <a:lstStyle/>
                    <a:p>
                      <a:r>
                        <a:rPr lang="en-US" dirty="0"/>
                        <a:t>0</a:t>
                      </a:r>
                    </a:p>
                  </a:txBody>
                  <a:tcPr/>
                </a:tc>
                <a:extLst>
                  <a:ext uri="{0D108BD9-81ED-4DB2-BD59-A6C34878D82A}">
                    <a16:rowId xmlns:a16="http://schemas.microsoft.com/office/drawing/2014/main" val="2553546213"/>
                  </a:ext>
                </a:extLst>
              </a:tr>
              <a:tr h="423108">
                <a:tc gridSpan="4">
                  <a:txBody>
                    <a:bodyPr/>
                    <a:lstStyle/>
                    <a:p>
                      <a:pPr algn="r"/>
                      <a:r>
                        <a:rPr lang="en-US" dirty="0"/>
                        <a:t>10</a:t>
                      </a:r>
                    </a:p>
                  </a:txBody>
                  <a:tcPr/>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970504232"/>
                  </a:ext>
                </a:extLst>
              </a:tr>
            </a:tbl>
          </a:graphicData>
        </a:graphic>
      </p:graphicFrame>
    </p:spTree>
    <p:extLst>
      <p:ext uri="{BB962C8B-B14F-4D97-AF65-F5344CB8AC3E}">
        <p14:creationId xmlns:p14="http://schemas.microsoft.com/office/powerpoint/2010/main" val="808018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57ECD-DC5D-4BA3-B28B-6ED99D7EDF51}"/>
              </a:ext>
            </a:extLst>
          </p:cNvPr>
          <p:cNvSpPr>
            <a:spLocks noGrp="1"/>
          </p:cNvSpPr>
          <p:nvPr>
            <p:ph type="title"/>
          </p:nvPr>
        </p:nvSpPr>
        <p:spPr/>
        <p:txBody>
          <a:bodyPr/>
          <a:lstStyle/>
          <a:p>
            <a:r>
              <a:rPr lang="en-US" dirty="0"/>
              <a:t>What are These Binary Numbers?</a:t>
            </a:r>
          </a:p>
        </p:txBody>
      </p:sp>
      <p:sp>
        <p:nvSpPr>
          <p:cNvPr id="3" name="Content Placeholder 2">
            <a:extLst>
              <a:ext uri="{FF2B5EF4-FFF2-40B4-BE49-F238E27FC236}">
                <a16:creationId xmlns:a16="http://schemas.microsoft.com/office/drawing/2014/main" id="{33F20A79-A511-4DAE-8C2C-B8F5BA2C7E56}"/>
              </a:ext>
            </a:extLst>
          </p:cNvPr>
          <p:cNvSpPr>
            <a:spLocks noGrp="1"/>
          </p:cNvSpPr>
          <p:nvPr>
            <p:ph idx="1"/>
          </p:nvPr>
        </p:nvSpPr>
        <p:spPr/>
        <p:txBody>
          <a:bodyPr/>
          <a:lstStyle/>
          <a:p>
            <a:r>
              <a:rPr lang="en-US" dirty="0"/>
              <a:t>Binary 1000?</a:t>
            </a:r>
          </a:p>
          <a:p>
            <a:r>
              <a:rPr lang="en-US" dirty="0"/>
              <a:t>Binary 0100?</a:t>
            </a:r>
          </a:p>
          <a:p>
            <a:r>
              <a:rPr lang="en-US" dirty="0"/>
              <a:t>Binary 0010?</a:t>
            </a:r>
          </a:p>
          <a:p>
            <a:r>
              <a:rPr lang="en-US" dirty="0"/>
              <a:t>Binary 0001?</a:t>
            </a:r>
          </a:p>
          <a:p>
            <a:r>
              <a:rPr lang="en-US" dirty="0"/>
              <a:t>Binary 0101?</a:t>
            </a:r>
          </a:p>
          <a:p>
            <a:r>
              <a:rPr lang="en-US" dirty="0"/>
              <a:t>Binary 1010?</a:t>
            </a:r>
          </a:p>
          <a:p>
            <a:r>
              <a:rPr lang="en-US" dirty="0"/>
              <a:t>Binary 1111?</a:t>
            </a:r>
          </a:p>
        </p:txBody>
      </p:sp>
      <p:sp>
        <p:nvSpPr>
          <p:cNvPr id="4" name="TextBox 3">
            <a:extLst>
              <a:ext uri="{FF2B5EF4-FFF2-40B4-BE49-F238E27FC236}">
                <a16:creationId xmlns:a16="http://schemas.microsoft.com/office/drawing/2014/main" id="{782B3D12-8726-4CDC-97B1-8B9A8B1C871A}"/>
              </a:ext>
            </a:extLst>
          </p:cNvPr>
          <p:cNvSpPr txBox="1"/>
          <p:nvPr/>
        </p:nvSpPr>
        <p:spPr>
          <a:xfrm>
            <a:off x="5825447" y="2509463"/>
            <a:ext cx="4152996" cy="1569660"/>
          </a:xfrm>
          <a:prstGeom prst="rect">
            <a:avLst/>
          </a:prstGeom>
          <a:noFill/>
        </p:spPr>
        <p:txBody>
          <a:bodyPr wrap="none" rtlCol="0">
            <a:spAutoFit/>
          </a:bodyPr>
          <a:lstStyle/>
          <a:p>
            <a:r>
              <a:rPr lang="en-US" sz="2400" dirty="0"/>
              <a:t>Remember 8, 4, 2,1 columns.</a:t>
            </a:r>
          </a:p>
          <a:p>
            <a:r>
              <a:rPr lang="en-US" sz="2400" dirty="0"/>
              <a:t>If there’s a one, add the column:</a:t>
            </a:r>
          </a:p>
          <a:p>
            <a:pPr algn="ctr"/>
            <a:r>
              <a:rPr lang="en-US" sz="2400" dirty="0"/>
              <a:t>0110 = 4+2 = 6</a:t>
            </a:r>
          </a:p>
          <a:p>
            <a:pPr algn="ctr"/>
            <a:r>
              <a:rPr lang="en-US" sz="2400" dirty="0"/>
              <a:t>1001 = 8+1 = 9</a:t>
            </a:r>
          </a:p>
        </p:txBody>
      </p:sp>
    </p:spTree>
    <p:extLst>
      <p:ext uri="{BB962C8B-B14F-4D97-AF65-F5344CB8AC3E}">
        <p14:creationId xmlns:p14="http://schemas.microsoft.com/office/powerpoint/2010/main" val="1250444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5AE31-2F50-414F-83E5-0FD5526CC870}"/>
              </a:ext>
            </a:extLst>
          </p:cNvPr>
          <p:cNvSpPr>
            <a:spLocks noGrp="1"/>
          </p:cNvSpPr>
          <p:nvPr>
            <p:ph type="title"/>
          </p:nvPr>
        </p:nvSpPr>
        <p:spPr/>
        <p:txBody>
          <a:bodyPr/>
          <a:lstStyle/>
          <a:p>
            <a:r>
              <a:rPr lang="en-US" dirty="0"/>
              <a:t>Decode This Shirt</a:t>
            </a:r>
          </a:p>
        </p:txBody>
      </p:sp>
      <p:sp>
        <p:nvSpPr>
          <p:cNvPr id="3" name="Content Placeholder 2">
            <a:extLst>
              <a:ext uri="{FF2B5EF4-FFF2-40B4-BE49-F238E27FC236}">
                <a16:creationId xmlns:a16="http://schemas.microsoft.com/office/drawing/2014/main" id="{69F40D54-4D63-4F32-933B-9EF8091A0120}"/>
              </a:ext>
            </a:extLst>
          </p:cNvPr>
          <p:cNvSpPr>
            <a:spLocks noGrp="1"/>
          </p:cNvSpPr>
          <p:nvPr>
            <p:ph idx="1"/>
          </p:nvPr>
        </p:nvSpPr>
        <p:spPr/>
        <p:txBody>
          <a:bodyPr/>
          <a:lstStyle/>
          <a:p>
            <a:endParaRPr lang="en-US"/>
          </a:p>
        </p:txBody>
      </p:sp>
      <p:pic>
        <p:nvPicPr>
          <p:cNvPr id="2050" name="Picture 2" descr="There Are Only 10 Types Of People In This World Those Who Understand Binary  And Those Who Don't T-Shirt - BolaStyle | Funny T-Shirts">
            <a:extLst>
              <a:ext uri="{FF2B5EF4-FFF2-40B4-BE49-F238E27FC236}">
                <a16:creationId xmlns:a16="http://schemas.microsoft.com/office/drawing/2014/main" id="{27F41C5B-8BC9-4FA3-A241-C35D2E2B28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22594" y="2419013"/>
            <a:ext cx="4146811" cy="4146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2498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7C6BC-90F0-45BA-A345-369723EF4F0B}"/>
              </a:ext>
            </a:extLst>
          </p:cNvPr>
          <p:cNvSpPr>
            <a:spLocks noGrp="1"/>
          </p:cNvSpPr>
          <p:nvPr>
            <p:ph type="title"/>
          </p:nvPr>
        </p:nvSpPr>
        <p:spPr/>
        <p:txBody>
          <a:bodyPr/>
          <a:lstStyle/>
          <a:p>
            <a:r>
              <a:rPr lang="en-US" dirty="0"/>
              <a:t>Binary Sizes</a:t>
            </a:r>
          </a:p>
        </p:txBody>
      </p:sp>
      <p:sp>
        <p:nvSpPr>
          <p:cNvPr id="3" name="Content Placeholder 2">
            <a:extLst>
              <a:ext uri="{FF2B5EF4-FFF2-40B4-BE49-F238E27FC236}">
                <a16:creationId xmlns:a16="http://schemas.microsoft.com/office/drawing/2014/main" id="{E573F7C5-B4B3-44FE-9B74-82D37F896467}"/>
              </a:ext>
            </a:extLst>
          </p:cNvPr>
          <p:cNvSpPr>
            <a:spLocks noGrp="1"/>
          </p:cNvSpPr>
          <p:nvPr>
            <p:ph idx="1"/>
          </p:nvPr>
        </p:nvSpPr>
        <p:spPr/>
        <p:txBody>
          <a:bodyPr/>
          <a:lstStyle/>
          <a:p>
            <a:r>
              <a:rPr lang="en-US" dirty="0"/>
              <a:t>A one or a zero is a “bit”</a:t>
            </a:r>
          </a:p>
          <a:p>
            <a:r>
              <a:rPr lang="en-US" dirty="0"/>
              <a:t>8 bits is a byte</a:t>
            </a:r>
          </a:p>
          <a:p>
            <a:r>
              <a:rPr lang="en-US" dirty="0"/>
              <a:t>Let’s use our command line to see how big files are:</a:t>
            </a:r>
          </a:p>
          <a:p>
            <a:pPr lvl="1"/>
            <a:r>
              <a:rPr lang="en-US" dirty="0"/>
              <a:t>Open a terminal on Mac or the </a:t>
            </a:r>
            <a:r>
              <a:rPr lang="en-US" dirty="0" err="1"/>
              <a:t>cmd</a:t>
            </a:r>
            <a:r>
              <a:rPr lang="en-US" dirty="0"/>
              <a:t> shell on Windows</a:t>
            </a:r>
          </a:p>
          <a:p>
            <a:pPr lvl="1"/>
            <a:r>
              <a:rPr lang="en-US" dirty="0"/>
              <a:t>Type “ls –l” on Mac or “</a:t>
            </a:r>
            <a:r>
              <a:rPr lang="en-US" dirty="0" err="1"/>
              <a:t>dir</a:t>
            </a:r>
            <a:r>
              <a:rPr lang="en-US" dirty="0"/>
              <a:t>” on Windows</a:t>
            </a:r>
          </a:p>
        </p:txBody>
      </p:sp>
      <p:pic>
        <p:nvPicPr>
          <p:cNvPr id="4" name="Picture 3">
            <a:extLst>
              <a:ext uri="{FF2B5EF4-FFF2-40B4-BE49-F238E27FC236}">
                <a16:creationId xmlns:a16="http://schemas.microsoft.com/office/drawing/2014/main" id="{F09B5A36-4826-40B5-A840-64370EBE22D3}"/>
              </a:ext>
            </a:extLst>
          </p:cNvPr>
          <p:cNvPicPr>
            <a:picLocks noChangeAspect="1"/>
          </p:cNvPicPr>
          <p:nvPr/>
        </p:nvPicPr>
        <p:blipFill>
          <a:blip r:embed="rId2"/>
          <a:stretch>
            <a:fillRect/>
          </a:stretch>
        </p:blipFill>
        <p:spPr>
          <a:xfrm>
            <a:off x="7261093" y="4234256"/>
            <a:ext cx="4764638" cy="2218778"/>
          </a:xfrm>
          <a:prstGeom prst="rect">
            <a:avLst/>
          </a:prstGeom>
        </p:spPr>
      </p:pic>
      <p:pic>
        <p:nvPicPr>
          <p:cNvPr id="5" name="Picture 4">
            <a:extLst>
              <a:ext uri="{FF2B5EF4-FFF2-40B4-BE49-F238E27FC236}">
                <a16:creationId xmlns:a16="http://schemas.microsoft.com/office/drawing/2014/main" id="{77D2D3B1-25E8-4A1C-849D-CA611E3EA206}"/>
              </a:ext>
            </a:extLst>
          </p:cNvPr>
          <p:cNvPicPr>
            <a:picLocks noChangeAspect="1"/>
          </p:cNvPicPr>
          <p:nvPr/>
        </p:nvPicPr>
        <p:blipFill>
          <a:blip r:embed="rId3"/>
          <a:stretch>
            <a:fillRect/>
          </a:stretch>
        </p:blipFill>
        <p:spPr>
          <a:xfrm>
            <a:off x="253819" y="5058952"/>
            <a:ext cx="4845299" cy="1349444"/>
          </a:xfrm>
          <a:prstGeom prst="rect">
            <a:avLst/>
          </a:prstGeom>
        </p:spPr>
      </p:pic>
    </p:spTree>
    <p:extLst>
      <p:ext uri="{BB962C8B-B14F-4D97-AF65-F5344CB8AC3E}">
        <p14:creationId xmlns:p14="http://schemas.microsoft.com/office/powerpoint/2010/main" val="357422925"/>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543</TotalTime>
  <Words>1779</Words>
  <Application>Microsoft Office PowerPoint</Application>
  <PresentationFormat>Widescreen</PresentationFormat>
  <Paragraphs>354</Paragraphs>
  <Slides>37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37</vt:i4>
      </vt:variant>
    </vt:vector>
  </HeadingPairs>
  <TitlesOfParts>
    <vt:vector size="40" baseType="lpstr">
      <vt:lpstr>Arial</vt:lpstr>
      <vt:lpstr>Gill Sans MT</vt:lpstr>
      <vt:lpstr>Parcel</vt:lpstr>
      <vt:lpstr>Networking Review</vt:lpstr>
      <vt:lpstr>Computing 1960-1980 (ish)</vt:lpstr>
      <vt:lpstr>Computing 1980-2000 (ish)</vt:lpstr>
      <vt:lpstr>Three Major Computer Parts</vt:lpstr>
      <vt:lpstr>First, a Word About Data</vt:lpstr>
      <vt:lpstr>Quick Binary Lesson</vt:lpstr>
      <vt:lpstr>What are These Binary Numbers?</vt:lpstr>
      <vt:lpstr>Decode This Shirt</vt:lpstr>
      <vt:lpstr>Binary Sizes</vt:lpstr>
      <vt:lpstr>Processors and Binary</vt:lpstr>
      <vt:lpstr>CPU Instructions</vt:lpstr>
      <vt:lpstr>Program Stored On Disk</vt:lpstr>
      <vt:lpstr>Running a Program</vt:lpstr>
      <vt:lpstr>Data Too</vt:lpstr>
      <vt:lpstr>Why This is Useful</vt:lpstr>
      <vt:lpstr>Binary is Often Represented as Hex</vt:lpstr>
      <vt:lpstr>Computing 2000 – Present</vt:lpstr>
      <vt:lpstr>General Ideas Behind Client-server</vt:lpstr>
      <vt:lpstr>Confusing Meaning of “Server”</vt:lpstr>
      <vt:lpstr>Server Abstraction</vt:lpstr>
      <vt:lpstr>Addresses Needed</vt:lpstr>
      <vt:lpstr>Assigning an Address and Port</vt:lpstr>
      <vt:lpstr>Meanwhile, Client Abstraction</vt:lpstr>
      <vt:lpstr>Client (program) Needs Return Address</vt:lpstr>
      <vt:lpstr>Incoming Request</vt:lpstr>
      <vt:lpstr>Request Response</vt:lpstr>
      <vt:lpstr>What is a Protocol?</vt:lpstr>
      <vt:lpstr>Overloaded Term</vt:lpstr>
      <vt:lpstr>Common Contemporary Protocols</vt:lpstr>
      <vt:lpstr>One Protocol is not Enough</vt:lpstr>
      <vt:lpstr>PowerPoint Presentation</vt:lpstr>
      <vt:lpstr>The OSI Model in Practice</vt:lpstr>
      <vt:lpstr>HTTP Request</vt:lpstr>
      <vt:lpstr>TCP/IP Send Example</vt:lpstr>
      <vt:lpstr>TCP/IP Receive Example</vt:lpstr>
      <vt:lpstr>HTTP Response</vt:lpstr>
      <vt:lpstr>Wireshark Exercises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Networking Review</dc:title>
  <dc:creator>Seth Nielson</dc:creator>
  <cp:lastModifiedBy>Seth Nielson</cp:lastModifiedBy>
  <cp:revision>17</cp:revision>
  <dcterms:created xsi:type="dcterms:W3CDTF">2020-03-04T18:05:07Z</dcterms:created>
  <dcterms:modified xsi:type="dcterms:W3CDTF">2020-10-11T23:28:21Z</dcterms:modified>
</cp:coreProperties>
</file>